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7" r:id="rId5"/>
    <p:sldId id="261" r:id="rId6"/>
    <p:sldId id="264" r:id="rId7"/>
    <p:sldId id="262" r:id="rId8"/>
    <p:sldId id="294" r:id="rId9"/>
    <p:sldId id="263" r:id="rId10"/>
    <p:sldId id="265" r:id="rId11"/>
    <p:sldId id="270" r:id="rId12"/>
    <p:sldId id="273" r:id="rId13"/>
    <p:sldId id="269" r:id="rId14"/>
    <p:sldId id="268" r:id="rId15"/>
    <p:sldId id="274" r:id="rId16"/>
    <p:sldId id="295" r:id="rId17"/>
    <p:sldId id="282" r:id="rId18"/>
    <p:sldId id="281" r:id="rId19"/>
    <p:sldId id="276" r:id="rId20"/>
    <p:sldId id="289" r:id="rId21"/>
    <p:sldId id="277" r:id="rId22"/>
    <p:sldId id="288" r:id="rId23"/>
    <p:sldId id="284" r:id="rId24"/>
    <p:sldId id="290" r:id="rId25"/>
    <p:sldId id="285" r:id="rId26"/>
    <p:sldId id="275" r:id="rId27"/>
    <p:sldId id="266" r:id="rId28"/>
    <p:sldId id="286" r:id="rId29"/>
    <p:sldId id="278" r:id="rId30"/>
    <p:sldId id="291" r:id="rId31"/>
    <p:sldId id="292" r:id="rId32"/>
    <p:sldId id="293" r:id="rId33"/>
    <p:sldId id="280" r:id="rId34"/>
    <p:sldId id="257" r:id="rId35"/>
    <p:sldId id="258" r:id="rId36"/>
    <p:sldId id="28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1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5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3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1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7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9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9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4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1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5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CA02D-A132-4BC4-B758-DBA042ADBE10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40A38-CE88-4DC0-B329-D7DC3E2E7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1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zeta.ru/tags/person/anna_kuznetsova.shtml" TargetMode="External"/><Relationship Id="rId2" Type="http://schemas.openxmlformats.org/officeDocument/2006/relationships/hyperlink" Target="https://www.gazeta.ru/tags/organization/skr.s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902" y="17319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Система профилактической работы/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формирование жизнестойкости подростков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580708"/>
            <a:ext cx="9222377" cy="940526"/>
          </a:xfrm>
        </p:spPr>
        <p:txBody>
          <a:bodyPr/>
          <a:lstStyle/>
          <a:p>
            <a:pPr algn="r"/>
            <a:r>
              <a:rPr lang="ru-RU" dirty="0" smtClean="0"/>
              <a:t> </a:t>
            </a:r>
            <a:r>
              <a:rPr lang="ru-RU" b="1" dirty="0" smtClean="0"/>
              <a:t>ГБОУ КК ГТТ,</a:t>
            </a:r>
          </a:p>
          <a:p>
            <a:pPr algn="r"/>
            <a:r>
              <a:rPr lang="ru-RU" b="1" dirty="0" err="1" smtClean="0"/>
              <a:t>Глушень</a:t>
            </a:r>
            <a:r>
              <a:rPr lang="ru-RU" b="1" dirty="0" smtClean="0"/>
              <a:t> А.В., методист</a:t>
            </a:r>
          </a:p>
          <a:p>
            <a:pPr algn="r"/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4" y="591922"/>
            <a:ext cx="2832777" cy="21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7" y="365125"/>
            <a:ext cx="9419379" cy="6323058"/>
          </a:xfrm>
        </p:spPr>
      </p:pic>
    </p:spTree>
    <p:extLst>
      <p:ext uri="{BB962C8B-B14F-4D97-AF65-F5344CB8AC3E}">
        <p14:creationId xmlns:p14="http://schemas.microsoft.com/office/powerpoint/2010/main" val="387678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ds04.infourok.ru/uploads/ex/09fb/0000f45a-557ab129/hello_html_mc61cdb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6" y="1219201"/>
            <a:ext cx="11117428" cy="57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4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39" y="226421"/>
            <a:ext cx="11362227" cy="64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505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40229" y="905056"/>
            <a:ext cx="10613571" cy="4693593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</a:rPr>
              <a:t>Количество детских самоубийств в России резко увеличилось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</a:rPr>
              <a:t>в 2018 году и достигло почти 800 случаев. Такова статистика 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  <a:hlinkClick r:id="rId2"/>
              </a:rPr>
              <a:t>Следственного комитета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</a:rPr>
              <a:t>, на которую обратили внимание в аппарате уполномоченного по правам ребенка в РФ.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</a:rPr>
              <a:t>По данным ведомства, число детских суицидов в России за год выросло почти на 14%. «Если в 2017 году было зафиксировано 692 детских суицида,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T Serif"/>
              </a:rPr>
              <a:t>в 2018 году — 788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PT Serif"/>
              </a:rPr>
              <a:t>», — сообщила детский омбудсмен Анна Кузнецова.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300" dirty="0">
              <a:solidFill>
                <a:srgbClr val="333333"/>
              </a:solidFill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T Serif"/>
              </a:rPr>
              <a:t>Такие тенденции говорят о том, что дети предоставлены сами себе и никто не придает должного значения их проблемам</a:t>
            </a:r>
            <a:r>
              <a:rPr kumimoji="0" lang="ru-RU" altLang="ru-RU" sz="19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T Serif"/>
              </a:rPr>
              <a:t>, </a:t>
            </a:r>
            <a:r>
              <a:rPr kumimoji="0" lang="ru-RU" altLang="ru-RU" sz="1900" b="0" i="1" u="none" strike="noStrike" cap="none" normalizeH="0" baseline="0" dirty="0" smtClean="0">
                <a:ln>
                  <a:noFill/>
                </a:ln>
                <a:effectLst/>
                <a:latin typeface="PT Serif"/>
              </a:rPr>
              <a:t>считает </a:t>
            </a:r>
            <a:r>
              <a:rPr kumimoji="0" lang="ru-RU" altLang="ru-RU" sz="1900" b="0" i="1" u="none" strike="noStrike" cap="none" normalizeH="0" baseline="0" dirty="0" smtClean="0">
                <a:ln>
                  <a:noFill/>
                </a:ln>
                <a:effectLst/>
                <a:latin typeface="PT Serif"/>
                <a:hlinkClick r:id="rId3"/>
              </a:rPr>
              <a:t>она</a:t>
            </a:r>
            <a:r>
              <a:rPr kumimoji="0" lang="ru-RU" altLang="ru-RU" sz="1900" b="0" i="1" u="none" strike="noStrike" cap="none" normalizeH="0" baseline="0" dirty="0" smtClean="0">
                <a:ln>
                  <a:noFill/>
                </a:ln>
                <a:effectLst/>
                <a:latin typeface="PT Serif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900" i="1" dirty="0">
              <a:solidFill>
                <a:srgbClr val="FF0000"/>
              </a:solidFill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9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T Serif"/>
              </a:rPr>
              <a:t>«Проблемы, которые их волнуют, не волнуют никого. Какая и чья роль здесь ключевая, но, наверное, это принципиальная задача, на вопрос которой нужно найти ответ», — пояснила Кузнецова.</a:t>
            </a:r>
            <a:endParaRPr kumimoji="0" lang="ru-RU" altLang="ru-RU" sz="1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62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ПРИЧИНЫ СУИЦИДАЛЬНОГО ПОВЕДЕНИЯ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685" y="1584959"/>
            <a:ext cx="107986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доверительных отношений в             семье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отвержение сверстниками</a:t>
            </a: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проблемы в образовательных   учреждениях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неразделенная любовь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9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ds05.infourok.ru/uploads/ex/0afb/0002b692-6f4f6a08/img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65125"/>
            <a:ext cx="10728960" cy="62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2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fsd.kopilkaurokov.ru/uploads/user_file_5714c31f86eac/img_user_file_5714c31f86eac_0_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" y="0"/>
            <a:ext cx="10607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ds05.infourok.ru/uploads/ex/0afb/0002b692-6f4f6a08/img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83" y="330631"/>
            <a:ext cx="8691154" cy="58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00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ds05.infourok.ru/uploads/ex/0afb/0002b692-6f4f6a08/img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9" y="350226"/>
            <a:ext cx="8412480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0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5.infourok.ru/uploads/ex/0afb/0002b692-6f4f6a08/img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95" y="365125"/>
            <a:ext cx="8281851" cy="605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2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32" y="566057"/>
            <a:ext cx="9080862" cy="5791200"/>
          </a:xfrm>
        </p:spPr>
      </p:pic>
    </p:spTree>
    <p:extLst>
      <p:ext uri="{BB962C8B-B14F-4D97-AF65-F5344CB8AC3E}">
        <p14:creationId xmlns:p14="http://schemas.microsoft.com/office/powerpoint/2010/main" val="109513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ЖИЗНЬ ЧЕЛОВЕКА –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высшая общечеловеческая ценность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fs03.metod-kopilka.ru/images/doc/30/24380/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3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5.infourok.ru/uploads/ex/0afb/0002b692-6f4f6a08/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99" y="365125"/>
            <a:ext cx="8021532" cy="60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64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ВСЕ  ПРОБЛЕМЫ   РЕШАЕМЫ  !!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458119"/>
            <a:ext cx="6705600" cy="4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65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249374"/>
            <a:ext cx="10515600" cy="4351338"/>
          </a:xfrm>
        </p:spPr>
        <p:txBody>
          <a:bodyPr>
            <a:noAutofit/>
          </a:bodyPr>
          <a:lstStyle/>
          <a:p>
            <a:endParaRPr lang="ru-RU" sz="1800" dirty="0" smtClean="0"/>
          </a:p>
          <a:p>
            <a:pPr algn="just"/>
            <a:r>
              <a:rPr lang="ru-RU" sz="2400" b="1" dirty="0" smtClean="0"/>
              <a:t>Жизнестойкий </a:t>
            </a:r>
            <a:r>
              <a:rPr lang="ru-RU" sz="2400" b="1" dirty="0"/>
              <a:t>ребенок </a:t>
            </a:r>
            <a:r>
              <a:rPr lang="ru-RU" sz="2400" dirty="0"/>
              <a:t>активен, инициативен, признает свою долю ответственности за происходящее. У адаптированного к жизни ребенка складываются доверительные отношения хотя бы с одним взрослым, хорошие отношения со сверстниками, имеются близкие друзья. Развивается чувство юмора, позволяющее даже за болью видеть комичное.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algn="ctr"/>
            <a:r>
              <a:rPr lang="ru-RU" sz="3200" i="1" dirty="0" smtClean="0"/>
              <a:t>Воспитание </a:t>
            </a:r>
            <a:r>
              <a:rPr lang="ru-RU" sz="3200" i="1" dirty="0"/>
              <a:t>жизнестойкости в детях требует от родителей и </a:t>
            </a:r>
            <a:r>
              <a:rPr lang="ru-RU" sz="3200" i="1" dirty="0" smtClean="0"/>
              <a:t>педагогов  </a:t>
            </a:r>
          </a:p>
          <a:p>
            <a:pPr marL="0" indent="0" algn="ctr">
              <a:buNone/>
            </a:pPr>
            <a:r>
              <a:rPr lang="ru-RU" sz="3200" i="1" dirty="0" smtClean="0"/>
              <a:t>определенной </a:t>
            </a:r>
            <a:r>
              <a:rPr lang="ru-RU" sz="3200" i="1" dirty="0"/>
              <a:t>системы воспитания: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>
                <a:solidFill>
                  <a:srgbClr val="FF0000"/>
                </a:solidFill>
              </a:rPr>
              <a:t>Создание защищенной среды с ощущением постоянства, где ребенок не забыт, отсутствуют оскорбления и травмы. Каждому человеку необходимо, чтобы его любили.</a:t>
            </a:r>
            <a:r>
              <a:rPr lang="ru-RU" sz="3200" i="1" dirty="0" smtClean="0">
                <a:solidFill>
                  <a:srgbClr val="FF0000"/>
                </a:solidFill>
              </a:rPr>
              <a:t/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2224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ВСЕ    ДЕТИ   ТАЛАНТЛИВЫ 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39" y="1690688"/>
            <a:ext cx="7663543" cy="49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062" y="414835"/>
            <a:ext cx="11336384" cy="62733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b="1" dirty="0" smtClean="0"/>
              <a:t>1) </a:t>
            </a:r>
            <a:r>
              <a:rPr lang="ru-RU" sz="3600" b="1" dirty="0" smtClean="0"/>
              <a:t>Помощь ребенку в развитии самоуважения, интересов, навыков, талантов и увлечений.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2) Подчеркивание значимости семьи, чувства гордости и родства. 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3) Поощрение самостоятельности ребенка, предоставляйте возможность выбора при поддержке и создании атмосферы защищенности и любви. 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4) Ясная, четкая формулировка правил и требование их соблюдения.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5) Предоставление ребенку возможности открыто выражать свои чувства.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6) Обучение ребенка быстро принимать решения, так как проблемы часто возникают из-за того, что ребенок пассивно реагирует на ситуацию, ощущает свою беспомощность.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7) Поощрение активности ребенка.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8) Четкое определение и называние проблемы, подчеркивание, что проблемы – это часть нормальной жизни. Совместный поиск выхода.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9) Обучение ребенка поведению в обществе: дружелюбию, общительности, ответственности, </a:t>
            </a:r>
            <a:r>
              <a:rPr lang="ru-RU" sz="3600" b="1" dirty="0" smtClean="0"/>
              <a:t>взаимовыручке.</a:t>
            </a:r>
            <a:r>
              <a:rPr lang="ru-RU" sz="3600" b="1" dirty="0" smtClean="0"/>
              <a:t> 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10) Помощь ребенку в перестройке негативных эмоций в позитивные.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11) Поощрение веры ребенка в себя и в его способность действовать самостоятельно.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12) Помощь в определении, как и где ребенок может попросить помощь в случае необходимости.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5002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Рекомендовано к использованию, формированию программ: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ПРОГРАММА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КУРСА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по профилактике употребления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наркотических средств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и психотропных веществ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«Я ПРИНИМАЮ ВЫЗОВ!»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5–9 классы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Авторы-составители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Н.И. Цыганкова, О.В. Эрлих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1841"/>
            <a:ext cx="5321846" cy="27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0" y="278674"/>
            <a:ext cx="11531930" cy="6464187"/>
          </a:xfrm>
        </p:spPr>
      </p:pic>
    </p:spTree>
    <p:extLst>
      <p:ext uri="{BB962C8B-B14F-4D97-AF65-F5344CB8AC3E}">
        <p14:creationId xmlns:p14="http://schemas.microsoft.com/office/powerpoint/2010/main" val="2261249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532" y="-2177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Содержание работы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737" y="858973"/>
            <a:ext cx="11678194" cy="549828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Навыки вступления в </a:t>
            </a:r>
            <a:r>
              <a:rPr lang="ru-RU" b="1" dirty="0" smtClean="0"/>
              <a:t>контакт в </a:t>
            </a:r>
            <a:r>
              <a:rPr lang="ru-RU" b="1" dirty="0"/>
              <a:t>условиях </a:t>
            </a:r>
            <a:r>
              <a:rPr lang="ru-RU" b="1" dirty="0">
                <a:solidFill>
                  <a:srgbClr val="FF0000"/>
                </a:solidFill>
              </a:rPr>
              <a:t>группового </a:t>
            </a:r>
            <a:r>
              <a:rPr lang="ru-RU" b="1" dirty="0" smtClean="0">
                <a:solidFill>
                  <a:srgbClr val="FF0000"/>
                </a:solidFill>
              </a:rPr>
              <a:t>взаимодействия</a:t>
            </a:r>
          </a:p>
          <a:p>
            <a:r>
              <a:rPr lang="ru-RU" b="1" dirty="0" smtClean="0"/>
              <a:t>Навыки </a:t>
            </a:r>
            <a:r>
              <a:rPr lang="ru-RU" b="1" dirty="0" err="1" smtClean="0"/>
              <a:t>отреагирования</a:t>
            </a:r>
            <a:r>
              <a:rPr lang="ru-RU" b="1" dirty="0" smtClean="0"/>
              <a:t> негативных эмоциональных состояний, профилактика агрессивных проявлений</a:t>
            </a:r>
          </a:p>
          <a:p>
            <a:r>
              <a:rPr lang="ru-RU" b="1" dirty="0"/>
              <a:t>Профилактика </a:t>
            </a:r>
            <a:r>
              <a:rPr lang="ru-RU" b="1" dirty="0" smtClean="0"/>
              <a:t>конфликтов</a:t>
            </a:r>
          </a:p>
          <a:p>
            <a:r>
              <a:rPr lang="ru-RU" b="1" dirty="0">
                <a:solidFill>
                  <a:srgbClr val="FF0000"/>
                </a:solidFill>
              </a:rPr>
              <a:t>Формирование </a:t>
            </a:r>
            <a:r>
              <a:rPr lang="ru-RU" b="1" dirty="0" smtClean="0">
                <a:solidFill>
                  <a:srgbClr val="FF0000"/>
                </a:solidFill>
              </a:rPr>
              <a:t>критического мышления</a:t>
            </a:r>
            <a:r>
              <a:rPr lang="ru-RU" b="1" dirty="0">
                <a:solidFill>
                  <a:srgbClr val="FF0000"/>
                </a:solidFill>
              </a:rPr>
              <a:t>, потребности в </a:t>
            </a:r>
            <a:r>
              <a:rPr lang="ru-RU" b="1" dirty="0" smtClean="0">
                <a:solidFill>
                  <a:srgbClr val="FF0000"/>
                </a:solidFill>
              </a:rPr>
              <a:t>саморазвитии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самореализации,ответственности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за </a:t>
            </a:r>
            <a:r>
              <a:rPr lang="ru-RU" b="1" dirty="0" smtClean="0">
                <a:solidFill>
                  <a:srgbClr val="FF0000"/>
                </a:solidFill>
              </a:rPr>
              <a:t>принятие решений</a:t>
            </a:r>
          </a:p>
          <a:p>
            <a:r>
              <a:rPr lang="ru-RU" b="1" dirty="0"/>
              <a:t>Стрессоустойчивость и </a:t>
            </a:r>
            <a:r>
              <a:rPr lang="ru-RU" b="1" dirty="0" smtClean="0"/>
              <a:t>стратегии </a:t>
            </a:r>
            <a:r>
              <a:rPr lang="ru-RU" b="1" dirty="0" err="1"/>
              <a:t>совладающего</a:t>
            </a:r>
            <a:r>
              <a:rPr lang="ru-RU" b="1" dirty="0"/>
              <a:t> </a:t>
            </a:r>
            <a:r>
              <a:rPr lang="ru-RU" b="1" dirty="0" smtClean="0"/>
              <a:t>поведения</a:t>
            </a:r>
          </a:p>
          <a:p>
            <a:r>
              <a:rPr lang="ru-RU" b="1" dirty="0"/>
              <a:t>Формирование устойчивого </a:t>
            </a:r>
            <a:r>
              <a:rPr lang="ru-RU" b="1" dirty="0" smtClean="0"/>
              <a:t>негативного </a:t>
            </a:r>
            <a:r>
              <a:rPr lang="ru-RU" b="1" dirty="0"/>
              <a:t>отношения к </a:t>
            </a:r>
            <a:r>
              <a:rPr lang="ru-RU" b="1" dirty="0" smtClean="0"/>
              <a:t>употреблению </a:t>
            </a:r>
            <a:r>
              <a:rPr lang="ru-RU" b="1" dirty="0"/>
              <a:t>ПАВ</a:t>
            </a:r>
            <a:endParaRPr lang="ru-RU" b="1" dirty="0" smtClean="0"/>
          </a:p>
          <a:p>
            <a:r>
              <a:rPr lang="ru-RU" b="1" dirty="0" smtClean="0"/>
              <a:t>Представление </a:t>
            </a:r>
            <a:r>
              <a:rPr lang="ru-RU" b="1" dirty="0"/>
              <a:t>о </a:t>
            </a:r>
            <a:r>
              <a:rPr lang="ru-RU" b="1" dirty="0" smtClean="0"/>
              <a:t>воздействии рекламы </a:t>
            </a:r>
            <a:r>
              <a:rPr lang="ru-RU" b="1" dirty="0"/>
              <a:t>в сфере </a:t>
            </a:r>
            <a:r>
              <a:rPr lang="ru-RU" b="1" dirty="0" smtClean="0"/>
              <a:t>предложения ПАВ </a:t>
            </a:r>
            <a:r>
              <a:rPr lang="ru-RU" b="1" dirty="0"/>
              <a:t>на принятие </a:t>
            </a:r>
            <a:r>
              <a:rPr lang="ru-RU" b="1" dirty="0" smtClean="0"/>
              <a:t>решений</a:t>
            </a:r>
          </a:p>
          <a:p>
            <a:r>
              <a:rPr lang="ru-RU" b="1" dirty="0"/>
              <a:t>Формирование </a:t>
            </a:r>
            <a:r>
              <a:rPr lang="ru-RU" b="1" dirty="0" smtClean="0"/>
              <a:t>представлений о </a:t>
            </a:r>
            <a:r>
              <a:rPr lang="ru-RU" b="1" dirty="0"/>
              <a:t>социальной ответственности</a:t>
            </a:r>
            <a:r>
              <a:rPr lang="ru-RU" b="1" dirty="0" smtClean="0"/>
              <a:t>, правовой </a:t>
            </a:r>
            <a:r>
              <a:rPr lang="ru-RU" b="1" dirty="0"/>
              <a:t>культуре, </a:t>
            </a:r>
            <a:r>
              <a:rPr lang="ru-RU" b="1" dirty="0" smtClean="0"/>
              <a:t>административной </a:t>
            </a:r>
            <a:r>
              <a:rPr lang="ru-RU" b="1" dirty="0"/>
              <a:t>и уголовной </a:t>
            </a:r>
            <a:r>
              <a:rPr lang="ru-RU" b="1" dirty="0" smtClean="0"/>
              <a:t>ответственности </a:t>
            </a:r>
            <a:r>
              <a:rPr lang="ru-RU" b="1" dirty="0"/>
              <a:t>в сфере </a:t>
            </a:r>
            <a:r>
              <a:rPr lang="ru-RU" b="1" dirty="0" smtClean="0"/>
              <a:t>употребления и </a:t>
            </a:r>
            <a:r>
              <a:rPr lang="ru-RU" b="1" dirty="0"/>
              <a:t>распространения </a:t>
            </a:r>
            <a:r>
              <a:rPr lang="ru-RU" b="1" dirty="0" smtClean="0"/>
              <a:t>ПАВ</a:t>
            </a:r>
          </a:p>
          <a:p>
            <a:r>
              <a:rPr lang="ru-RU" b="1" dirty="0"/>
              <a:t>Пропаганда здорового </a:t>
            </a:r>
            <a:r>
              <a:rPr lang="ru-RU" b="1" dirty="0" smtClean="0"/>
              <a:t>образа жизни </a:t>
            </a:r>
            <a:r>
              <a:rPr lang="ru-RU" b="1" dirty="0"/>
              <a:t>и профилактика </a:t>
            </a:r>
            <a:r>
              <a:rPr lang="ru-RU" b="1" dirty="0" smtClean="0"/>
              <a:t>употребления ПАВ</a:t>
            </a:r>
          </a:p>
          <a:p>
            <a:r>
              <a:rPr lang="ru-RU" b="1" dirty="0"/>
              <a:t>Проектирование будущего. </a:t>
            </a:r>
            <a:r>
              <a:rPr lang="ru-RU" b="1" dirty="0" smtClean="0">
                <a:solidFill>
                  <a:srgbClr val="FF0000"/>
                </a:solidFill>
              </a:rPr>
              <a:t>Закрепление </a:t>
            </a:r>
            <a:r>
              <a:rPr lang="ru-RU" b="1" dirty="0">
                <a:solidFill>
                  <a:srgbClr val="FF0000"/>
                </a:solidFill>
              </a:rPr>
              <a:t>навыков </a:t>
            </a:r>
            <a:r>
              <a:rPr lang="ru-RU" b="1" dirty="0" smtClean="0">
                <a:solidFill>
                  <a:srgbClr val="FF0000"/>
                </a:solidFill>
              </a:rPr>
              <a:t>целеполагания </a:t>
            </a:r>
            <a:r>
              <a:rPr lang="ru-RU" b="1" dirty="0">
                <a:solidFill>
                  <a:srgbClr val="FF0000"/>
                </a:solidFill>
              </a:rPr>
              <a:t>и поиска ресурсов для </a:t>
            </a:r>
            <a:r>
              <a:rPr lang="ru-RU" b="1" dirty="0" smtClean="0">
                <a:solidFill>
                  <a:srgbClr val="FF0000"/>
                </a:solidFill>
              </a:rPr>
              <a:t>достижения </a:t>
            </a:r>
            <a:r>
              <a:rPr lang="ru-RU" b="1" dirty="0">
                <a:solidFill>
                  <a:srgbClr val="FF0000"/>
                </a:solidFill>
              </a:rPr>
              <a:t>цели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423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ds05.infourok.ru/uploads/ex/0afb/0002b692-6f4f6a08/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7452360" cy="60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8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16" y="365124"/>
            <a:ext cx="9158968" cy="6061801"/>
          </a:xfrm>
        </p:spPr>
      </p:pic>
    </p:spTree>
    <p:extLst>
      <p:ext uri="{BB962C8B-B14F-4D97-AF65-F5344CB8AC3E}">
        <p14:creationId xmlns:p14="http://schemas.microsoft.com/office/powerpoint/2010/main" val="2265939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Николя Мирошниченко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91" t="13151" r="21518"/>
          <a:stretch/>
        </p:blipFill>
        <p:spPr>
          <a:xfrm>
            <a:off x="574766" y="1314994"/>
            <a:ext cx="4563292" cy="3442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646" y="263979"/>
            <a:ext cx="3048000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374446"/>
            <a:ext cx="5715000" cy="42862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57257" y="60322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https://fakty.ua/241905-otec-15-letnego-harkovskogo-unikuma-nikolaya-miroshnichenko-na-pianino-syn-igraet-bystree-chem-shopen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1000" y="498789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Коле Мирошниченко, родившемуся с тяжелым генетическим заболеванием, медики предрекали полный паралич. Сегодня этот подросток, которого считали необучаемым, — призер международных музыкальных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3128419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65125"/>
            <a:ext cx="5468586" cy="39322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099" y="4297386"/>
            <a:ext cx="11145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«Для </a:t>
            </a:r>
            <a:r>
              <a:rPr lang="ru-RU" sz="2400" dirty="0"/>
              <a:t>этого пришлось изучить труды всех великих педагогов. Макаренко, Сухомлинский в своих приемах опирались на доверие учеников. </a:t>
            </a:r>
            <a:endParaRPr lang="ru-RU" sz="2400" dirty="0" smtClean="0"/>
          </a:p>
          <a:p>
            <a:r>
              <a:rPr lang="ru-RU" sz="2400" b="1" dirty="0" smtClean="0"/>
              <a:t>Педагог </a:t>
            </a:r>
            <a:r>
              <a:rPr lang="ru-RU" sz="2400" b="1" dirty="0"/>
              <a:t>призван видеть в каждом ученике способности и превращать их в умения и желания. Ребенок должен сам хотеть научиться, а педагог обязан ему в этом помочь. Три главных условия: желание, повторение и умение. Но желание всегда главнее знания</a:t>
            </a:r>
            <a:r>
              <a:rPr lang="ru-RU" sz="2400" b="1" dirty="0" smtClean="0"/>
              <a:t>.»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1110049"/>
            <a:ext cx="5666377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Выдающиеся спортсмены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7274" y="223247"/>
            <a:ext cx="293761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63" y="1027906"/>
            <a:ext cx="3878580" cy="234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1027906"/>
            <a:ext cx="3300547" cy="3241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686" y="4450080"/>
            <a:ext cx="1541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И.Поддубный</a:t>
            </a:r>
            <a:endParaRPr lang="ru-RU" dirty="0" smtClean="0"/>
          </a:p>
          <a:p>
            <a:r>
              <a:rPr lang="ru-RU" dirty="0" smtClean="0"/>
              <a:t>Лев Яшин</a:t>
            </a:r>
          </a:p>
          <a:p>
            <a:r>
              <a:rPr lang="ru-RU" dirty="0" err="1" smtClean="0"/>
              <a:t>В.Третьяк</a:t>
            </a:r>
            <a:endParaRPr lang="ru-RU" dirty="0" smtClean="0"/>
          </a:p>
          <a:p>
            <a:r>
              <a:rPr lang="ru-RU" dirty="0" err="1" smtClean="0"/>
              <a:t>Л.Скобликова</a:t>
            </a:r>
            <a:endParaRPr lang="ru-RU" dirty="0" smtClean="0"/>
          </a:p>
          <a:p>
            <a:r>
              <a:rPr lang="ru-RU" dirty="0" err="1" smtClean="0"/>
              <a:t>И.Роднина</a:t>
            </a:r>
            <a:endParaRPr lang="ru-RU" dirty="0" smtClean="0"/>
          </a:p>
          <a:p>
            <a:r>
              <a:rPr lang="ru-RU" dirty="0" err="1" smtClean="0"/>
              <a:t>С.Бубка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0460" y="3825648"/>
            <a:ext cx="23050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Станислав Поздняков</a:t>
            </a:r>
          </a:p>
          <a:p>
            <a:r>
              <a:rPr lang="ru-RU" dirty="0" smtClean="0"/>
              <a:t>Юрий </a:t>
            </a:r>
            <a:r>
              <a:rPr lang="ru-RU" dirty="0" err="1" smtClean="0"/>
              <a:t>Варданян</a:t>
            </a:r>
            <a:endParaRPr lang="ru-RU" dirty="0" smtClean="0"/>
          </a:p>
          <a:p>
            <a:r>
              <a:rPr lang="ru-RU" dirty="0" smtClean="0"/>
              <a:t>Любовь Егорова</a:t>
            </a:r>
          </a:p>
          <a:p>
            <a:r>
              <a:rPr lang="ru-RU" dirty="0" smtClean="0"/>
              <a:t>Лариса </a:t>
            </a:r>
            <a:r>
              <a:rPr lang="ru-RU" dirty="0" err="1" smtClean="0"/>
              <a:t>Латынина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Александр Карелин</a:t>
            </a:r>
          </a:p>
          <a:p>
            <a:r>
              <a:rPr lang="ru-RU" dirty="0" smtClean="0"/>
              <a:t>Александр Попов</a:t>
            </a:r>
          </a:p>
          <a:p>
            <a:r>
              <a:rPr lang="ru-RU" dirty="0" smtClean="0"/>
              <a:t>Елена Исинбаева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14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3333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ds05.infourok.ru/uploads/ex/0afb/0002b692-6f4f6a08/img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77" y="1769065"/>
            <a:ext cx="7846423" cy="498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83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Рекомендации при работе с детьми, употребляющими ПАВ, алкоголь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7316"/>
            <a:ext cx="10515600" cy="4351338"/>
          </a:xfrm>
        </p:spPr>
        <p:txBody>
          <a:bodyPr>
            <a:normAutofit fontScale="32500" lnSpcReduction="2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эффективно:</a:t>
            </a:r>
          </a:p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запугивание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(запретный плод сладок, чем чаще говоришь нельзя</a:t>
            </a:r>
          </a:p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жесткий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чрезмерный контроль(дети должны знать, что им доверяют)</a:t>
            </a:r>
          </a:p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публичная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 (нельзя унижать ребёнка, понижать его самооценку)</a:t>
            </a:r>
          </a:p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ссылаться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выступления наркоманов (у детей может создаться впечатление, что наркомания излечима)</a:t>
            </a:r>
          </a:p>
        </p:txBody>
      </p:sp>
    </p:spTree>
    <p:extLst>
      <p:ext uri="{BB962C8B-B14F-4D97-AF65-F5344CB8AC3E}">
        <p14:creationId xmlns:p14="http://schemas.microsoft.com/office/powerpoint/2010/main" val="2275774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1411" y="127698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6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Нужно: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практиковать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доверительное и откровенное общение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воспитывать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словами, а примером, поступками. Если слова расходятся с реальным поведением, эффект воспитательной работы окажется обратным желаемому (нельзя говорить ребёнку что курение вредно, при этом самому не в силах отказаться от пагубной привычки)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грамотно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досуг (занятия, кружки должны быть по душе), нельзя принуждать к их посещению)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организовывать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психологической (телефон Доверия; помощь психолога), юридической, медицинской помощи, информационным ресурсам (достоверная информация о вреде ПАВ, алкоголя, табака….)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372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342" y="365125"/>
            <a:ext cx="6362700" cy="3619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19" y="3108959"/>
            <a:ext cx="5396557" cy="3594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5829" y="898664"/>
            <a:ext cx="390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Студенчество- лучшие годы в жизни!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1" y="3972016"/>
            <a:ext cx="4624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 smtClean="0"/>
              <a:t>Что запомнится?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Что мы прожили вместе?</a:t>
            </a:r>
          </a:p>
          <a:p>
            <a:pPr marL="285750" indent="-285750">
              <a:buFontTx/>
              <a:buChar char="-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027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6" y="365125"/>
            <a:ext cx="10607040" cy="6042275"/>
          </a:xfrm>
        </p:spPr>
      </p:pic>
    </p:spTree>
    <p:extLst>
      <p:ext uri="{BB962C8B-B14F-4D97-AF65-F5344CB8AC3E}">
        <p14:creationId xmlns:p14="http://schemas.microsoft.com/office/powerpoint/2010/main" val="325133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Формы и методы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профилактической работы: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920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</a:t>
            </a:r>
          </a:p>
          <a:p>
            <a:r>
              <a:rPr lang="ru-RU" b="1" dirty="0" smtClean="0"/>
              <a:t>Беседа</a:t>
            </a:r>
          </a:p>
          <a:p>
            <a:r>
              <a:rPr lang="ru-RU" dirty="0" smtClean="0"/>
              <a:t>Тестирование, анкетирование (диагностика, выявление)</a:t>
            </a:r>
          </a:p>
          <a:p>
            <a:r>
              <a:rPr lang="ru-RU" dirty="0" smtClean="0"/>
              <a:t>Индивидуальное консультирование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Классные часы (диспуты, рефлексия, деловая игра…)</a:t>
            </a:r>
          </a:p>
          <a:p>
            <a:r>
              <a:rPr lang="ru-RU" b="1" dirty="0" smtClean="0"/>
              <a:t>Посещение семьи</a:t>
            </a:r>
          </a:p>
          <a:p>
            <a:r>
              <a:rPr lang="ru-RU" b="1" dirty="0" smtClean="0"/>
              <a:t>Родительские собрания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Совместная деятельность педагога и обучающихся </a:t>
            </a:r>
            <a:r>
              <a:rPr lang="ru-RU" dirty="0" smtClean="0"/>
              <a:t>(участие в конкурсах, мероприятия, творчество, спорт, досуг…)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10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944"/>
            <a:ext cx="10291354" cy="6800056"/>
          </a:xfrm>
        </p:spPr>
      </p:pic>
    </p:spTree>
    <p:extLst>
      <p:ext uri="{BB962C8B-B14F-4D97-AF65-F5344CB8AC3E}">
        <p14:creationId xmlns:p14="http://schemas.microsoft.com/office/powerpoint/2010/main" val="86047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5463"/>
            <a:ext cx="10761616" cy="6583680"/>
          </a:xfrm>
        </p:spPr>
      </p:pic>
    </p:spTree>
    <p:extLst>
      <p:ext uri="{BB962C8B-B14F-4D97-AF65-F5344CB8AC3E}">
        <p14:creationId xmlns:p14="http://schemas.microsoft.com/office/powerpoint/2010/main" val="225275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4.infourok.ru/uploads/ex/004f/00046d1e-f127d099/img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6" y="-2472"/>
            <a:ext cx="10850880" cy="68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4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48" y="365125"/>
            <a:ext cx="9734006" cy="6244681"/>
          </a:xfrm>
        </p:spPr>
      </p:pic>
    </p:spTree>
    <p:extLst>
      <p:ext uri="{BB962C8B-B14F-4D97-AF65-F5344CB8AC3E}">
        <p14:creationId xmlns:p14="http://schemas.microsoft.com/office/powerpoint/2010/main" val="697014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616</Words>
  <Application>Microsoft Office PowerPoint</Application>
  <PresentationFormat>Широкоэкранный</PresentationFormat>
  <Paragraphs>98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PT Serif</vt:lpstr>
      <vt:lpstr>Times New Roman</vt:lpstr>
      <vt:lpstr>Тема Office</vt:lpstr>
      <vt:lpstr>Система профилактической работы/ формирование жизнестойкости подростков</vt:lpstr>
      <vt:lpstr>Презентация PowerPoint</vt:lpstr>
      <vt:lpstr>Презентация PowerPoint</vt:lpstr>
      <vt:lpstr>Презентация PowerPoint</vt:lpstr>
      <vt:lpstr>Формы и методы  профилактической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СУИЦИДАЛЬНОГО ПОВЕДЕНИЯ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ЖИЗНЬ ЧЕЛОВЕКА –  высшая общечеловеческая ценность</vt:lpstr>
      <vt:lpstr>Презентация PowerPoint</vt:lpstr>
      <vt:lpstr>ВСЕ  ПРОБЛЕМЫ   РЕШАЕМЫ  !!</vt:lpstr>
      <vt:lpstr>Презентация PowerPoint</vt:lpstr>
      <vt:lpstr>ВСЕ    ДЕТИ   ТАЛАНТЛИВЫ !!!</vt:lpstr>
      <vt:lpstr>Презентация PowerPoint</vt:lpstr>
      <vt:lpstr>Рекомендовано к использованию, формированию программ: </vt:lpstr>
      <vt:lpstr>Презентация PowerPoint</vt:lpstr>
      <vt:lpstr>Содержание работы</vt:lpstr>
      <vt:lpstr>Презентация PowerPoint</vt:lpstr>
      <vt:lpstr>Николя Мирошниченко</vt:lpstr>
      <vt:lpstr>Презентация PowerPoint</vt:lpstr>
      <vt:lpstr>Выдающиеся спортсмены </vt:lpstr>
      <vt:lpstr>Презентация PowerPoint</vt:lpstr>
      <vt:lpstr>Рекомендации при работе с детьми, употребляющими ПАВ, алкоголь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25</cp:revision>
  <dcterms:created xsi:type="dcterms:W3CDTF">2019-10-16T11:36:41Z</dcterms:created>
  <dcterms:modified xsi:type="dcterms:W3CDTF">2019-10-18T11:09:23Z</dcterms:modified>
</cp:coreProperties>
</file>