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701" r:id="rId1"/>
    <p:sldMasterId id="2147483713" r:id="rId2"/>
    <p:sldMasterId id="2147483726" r:id="rId3"/>
  </p:sldMasterIdLst>
  <p:sldIdLst>
    <p:sldId id="256" r:id="rId4"/>
    <p:sldId id="274" r:id="rId5"/>
    <p:sldId id="275" r:id="rId6"/>
    <p:sldId id="281" r:id="rId7"/>
    <p:sldId id="280" r:id="rId8"/>
    <p:sldId id="277" r:id="rId9"/>
    <p:sldId id="288" r:id="rId10"/>
    <p:sldId id="290" r:id="rId11"/>
    <p:sldId id="278" r:id="rId12"/>
    <p:sldId id="289" r:id="rId13"/>
    <p:sldId id="279" r:id="rId14"/>
    <p:sldId id="285" r:id="rId15"/>
    <p:sldId id="286" r:id="rId16"/>
    <p:sldId id="287" r:id="rId17"/>
    <p:sldId id="282" r:id="rId18"/>
    <p:sldId id="283" r:id="rId19"/>
    <p:sldId id="284" r:id="rId20"/>
    <p:sldId id="291" r:id="rId21"/>
    <p:sldId id="273" r:id="rId22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ranklin Gothic Medium" panose="020B0603020102020204" pitchFamily="34" charset="0"/>
      <p:regular r:id="rId28"/>
      <p:italic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Bahnschrift SemiBold SemiConden" panose="020B0502040204020203" pitchFamily="34" charset="0"/>
      <p:bold r:id="rId34"/>
    </p:embeddedFont>
    <p:embeddedFont>
      <p:font typeface="Tunga" panose="020B0604020202020204" charset="0"/>
      <p:regular r:id="rId35"/>
      <p:bold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4C04E0-2887-42D1-A00C-7E2AC117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A9AC-A17E-4232-B4A8-216C3E6714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937F6-6B74-4570-81BA-442DC9E8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179101-55C4-463A-8263-CFF10F4D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BDEB-BF86-4DB7-A65A-ABF457216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0023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C11CC0-EF2A-4BB6-A1CD-05EA0909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02369-5E09-4FE7-BC6D-E622C873F45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5BF5DD-76A6-494F-A431-9D3F3CE9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D113D-DD8E-4125-81A9-D6695C91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0E99-C4F3-40A4-9880-6CBA39501A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954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4569FD-3AAA-4D60-BA46-158ADA37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2C7A5-FF84-4123-A10F-B56683A061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68D59-3F09-45B2-945D-17FB49E5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0DE0D-83EA-4C13-8D5B-2FAA5CDB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58E61-96E1-4739-B212-11D0485E5A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4460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BB04455-7CB4-48E4-B08F-BB3AE4CF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1053-FE9C-4D1A-9AB6-B9A581345D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2762BFB-C55E-41C5-87B3-A4C56DD7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03C3ECAD-6D36-4D5D-8979-DF7411FB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1D72-892A-42D0-9243-D916EF19F8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4746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4533A78-3F94-4F21-868C-D7A3AB41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793B-0240-4C0A-BF70-932FD186DA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DC7D8F30-F6D3-40B5-AE6C-B822BCB8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2602F1A5-19A3-4365-8D5A-8B6C7D42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FF10-6BE1-4CD4-953D-CF06B8938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07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028AED7F-B036-49F9-8F42-1B8C9A4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F926C-743A-42F1-A3CE-F60B6D2C3B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AD93BE3B-0599-40CA-9998-CBF4BB97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A7D45B4-4FDB-4259-BCB8-30CB149E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9107-6536-4539-8155-05E51CDD57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333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A4EBF64-0153-48FB-9C62-271F4D7B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6FA3-FFEF-4F5D-9463-820F9A3888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E9B4C8B-5D6B-4833-AEF6-BB85BF46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C0060074-782D-4D91-B6DA-3BFE792D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3040-55DA-410C-A63F-9B61B6BC0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699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B6A25B4-4CBB-4171-BDD7-AEBD010C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BF17-E5AB-47D4-A0C5-F056A8F4FF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0227A8A-440B-4052-8C9B-7B7D7F9D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22308CF-5FF1-42E8-BBDF-8A22CFB3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4F37-60E9-4E2D-A278-6AD647FE35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76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DCD2C5BA-ABA8-4129-8007-1A5152918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DA055-554E-424F-B01A-5C7DD9A7CE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90111541-8893-449F-A294-2C595608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32DE1BE-AAFD-426D-B039-2F5BF9E4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854B-8DA9-4C41-816C-4FAC874C8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084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865B20-37FB-4E79-A423-EBC3E0A0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5B836-FFE2-41FB-BD46-261DE3B7FD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27DBAE-47FC-46FF-A867-F1005906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2A093C-6EB4-4F05-B8CD-D0023E38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71776-3D35-4076-B060-2AF8BF8A9C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62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EE2BDA-5F02-4884-99A2-E1343D27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8C93-FB1C-4802-A1F5-0656410984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54DEC9-E6CB-4F6C-8B71-04F7DEAB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6E0D8A-4E4C-40F8-952B-83C8A442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E2285-104A-47D7-9BE9-137B6AFFC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11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B39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="" xmlns:a16="http://schemas.microsoft.com/office/drawing/2014/main" id="{61FD9AB3-5ED0-443C-93C8-CC10A5C69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>
            <a:extLst>
              <a:ext uri="{FF2B5EF4-FFF2-40B4-BE49-F238E27FC236}">
                <a16:creationId xmlns="" xmlns:a16="http://schemas.microsoft.com/office/drawing/2014/main" id="{98BCFEE0-893D-43ED-AF41-829B260259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D55279-8220-453A-B2D9-EE64E875C0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="" xmlns:a16="http://schemas.microsoft.com/office/drawing/2014/main" id="{C9451192-54D4-4F53-9D59-9407E4CD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mtClean="0"/>
            </a:lvl1pPr>
          </a:lstStyle>
          <a:p>
            <a:pPr>
              <a:defRPr/>
            </a:pPr>
            <a:fld id="{D81624BF-914D-4DB7-9189-AFC21E920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043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4C04E0-2887-42D1-A00C-7E2AC117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A9AC-A17E-4232-B4A8-216C3E6714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937F6-6B74-4570-81BA-442DC9E8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179101-55C4-463A-8263-CFF10F4D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BDEB-BF86-4DB7-A65A-ABF457216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623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C11CC0-EF2A-4BB6-A1CD-05EA0909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02369-5E09-4FE7-BC6D-E622C873F45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5BF5DD-76A6-494F-A431-9D3F3CE9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D113D-DD8E-4125-81A9-D6695C91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0E99-C4F3-40A4-9880-6CBA39501A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460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4569FD-3AAA-4D60-BA46-158ADA37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2C7A5-FF84-4123-A10F-B56683A061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68D59-3F09-45B2-945D-17FB49E5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0DE0D-83EA-4C13-8D5B-2FAA5CDB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58E61-96E1-4739-B212-11D0485E5A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304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BB04455-7CB4-48E4-B08F-BB3AE4CF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1053-FE9C-4D1A-9AB6-B9A581345D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2762BFB-C55E-41C5-87B3-A4C56DD7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03C3ECAD-6D36-4D5D-8979-DF7411FB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1D72-892A-42D0-9243-D916EF19F8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847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4533A78-3F94-4F21-868C-D7A3AB41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793B-0240-4C0A-BF70-932FD186DA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DC7D8F30-F6D3-40B5-AE6C-B822BCB8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2602F1A5-19A3-4365-8D5A-8B6C7D42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FF10-6BE1-4CD4-953D-CF06B8938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060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028AED7F-B036-49F9-8F42-1B8C9A4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F926C-743A-42F1-A3CE-F60B6D2C3B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AD93BE3B-0599-40CA-9998-CBF4BB97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A7D45B4-4FDB-4259-BCB8-30CB149E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9107-6536-4539-8155-05E51CDD57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997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A4EBF64-0153-48FB-9C62-271F4D7B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6FA3-FFEF-4F5D-9463-820F9A3888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E9B4C8B-5D6B-4833-AEF6-BB85BF46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C0060074-782D-4D91-B6DA-3BFE792D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3040-55DA-410C-A63F-9B61B6BC0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290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B6A25B4-4CBB-4171-BDD7-AEBD010C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BF17-E5AB-47D4-A0C5-F056A8F4FF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0227A8A-440B-4052-8C9B-7B7D7F9D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22308CF-5FF1-42E8-BBDF-8A22CFB3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4F37-60E9-4E2D-A278-6AD647FE35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2265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DCD2C5BA-ABA8-4129-8007-1A5152918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DA055-554E-424F-B01A-5C7DD9A7CE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90111541-8893-449F-A294-2C595608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32DE1BE-AAFD-426D-B039-2F5BF9E4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854B-8DA9-4C41-816C-4FAC874C8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4284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865B20-37FB-4E79-A423-EBC3E0A0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5B836-FFE2-41FB-BD46-261DE3B7FD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27DBAE-47FC-46FF-A867-F1005906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2A093C-6EB4-4F05-B8CD-D0023E38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71776-3D35-4076-B060-2AF8BF8A9C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5989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EE2BDA-5F02-4884-99A2-E1343D27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8C93-FB1C-4802-A1F5-0656410984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54DEC9-E6CB-4F6C-8B71-04F7DEAB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6E0D8A-4E4C-40F8-952B-83C8A442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E2285-104A-47D7-9BE9-137B6AFFC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115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B39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="" xmlns:a16="http://schemas.microsoft.com/office/drawing/2014/main" id="{61FD9AB3-5ED0-443C-93C8-CC10A5C69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>
            <a:extLst>
              <a:ext uri="{FF2B5EF4-FFF2-40B4-BE49-F238E27FC236}">
                <a16:creationId xmlns="" xmlns:a16="http://schemas.microsoft.com/office/drawing/2014/main" id="{98BCFEE0-893D-43ED-AF41-829B260259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D55279-8220-453A-B2D9-EE64E875C0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="" xmlns:a16="http://schemas.microsoft.com/office/drawing/2014/main" id="{C9451192-54D4-4F53-9D59-9407E4CD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mtClean="0"/>
            </a:lvl1pPr>
          </a:lstStyle>
          <a:p>
            <a:pPr>
              <a:defRPr/>
            </a:pPr>
            <a:fld id="{D81624BF-914D-4DB7-9189-AFC21E920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868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018C702-4B7B-4F43-B37D-08717ED39D2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5AA4007-55D6-467B-AF75-079C622002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3A4C36A8-CE35-4C6E-AFF7-69C83B47F8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D4F9A188-67EC-4E04-A10E-8678F3AA9E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9A4C82-AE43-4910-86D4-C24472ED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67ED3C81-6F0D-45BD-AA3A-017D897E32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55B5C-6261-4DA6-8016-AF6EB19C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19BB76-2A9C-4360-890C-A354A276A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DDAC2C6-9243-4816-A0A7-7A52AAB3155F}" type="slidenum">
              <a:rPr lang="ru-RU" altLang="ru-RU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576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3A4C36A8-CE35-4C6E-AFF7-69C83B47F8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D4F9A188-67EC-4E04-A10E-8678F3AA9E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9A4C82-AE43-4910-86D4-C24472ED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67ED3C81-6F0D-45BD-AA3A-017D897E32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55B5C-6261-4DA6-8016-AF6EB19C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19BB76-2A9C-4360-890C-A354A276A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DDAC2C6-9243-4816-A0A7-7A52AAB3155F}" type="slidenum">
              <a:rPr lang="ru-RU" altLang="ru-RU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663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o-smolensk.ru/rpv/metod-material/" TargetMode="External"/><Relationship Id="rId2" Type="http://schemas.openxmlformats.org/officeDocument/2006/relationships/hyperlink" Target="https://&#1080;&#1085;&#1089;&#1090;&#1080;&#1090;&#1091;&#1090;&#1074;&#1086;&#1089;&#1087;&#1080;&#1090;&#1072;&#1085;&#1080;&#1103;.&#1088;&#1092;/programmy-vospitaniya/programma-vospitaniya-dlya-professionalnykh-obrazovatelnykh-organizatsiy/" TargetMode="Externa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0328" y="2551468"/>
            <a:ext cx="8480932" cy="23876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32" y="844424"/>
            <a:ext cx="2218076" cy="2218076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5923" y="3596732"/>
            <a:ext cx="7145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16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Августовский педсовет </a:t>
            </a:r>
          </a:p>
          <a:p>
            <a:r>
              <a:rPr lang="ru-RU" sz="4400" b="1" spc="16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2021-2022 учебного года</a:t>
            </a:r>
            <a:endParaRPr lang="ru-RU" sz="4400" b="1" spc="1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6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80" t="4716" r="-361" b="2660"/>
          <a:stretch/>
        </p:blipFill>
        <p:spPr>
          <a:xfrm>
            <a:off x="493603" y="436605"/>
            <a:ext cx="5454116" cy="4439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84" t="21141" r="10702" b="27148"/>
          <a:stretch/>
        </p:blipFill>
        <p:spPr>
          <a:xfrm>
            <a:off x="5869630" y="436605"/>
            <a:ext cx="4740705" cy="2150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535" t="6616" r="1858" b="14668"/>
          <a:stretch/>
        </p:blipFill>
        <p:spPr>
          <a:xfrm>
            <a:off x="6021860" y="2586680"/>
            <a:ext cx="5642919" cy="3484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901" t="18859" r="46847" b="18559"/>
          <a:stretch/>
        </p:blipFill>
        <p:spPr>
          <a:xfrm>
            <a:off x="1696328" y="4328906"/>
            <a:ext cx="2499069" cy="20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8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83" t="24625" r="52098" b="25472"/>
          <a:stretch/>
        </p:blipFill>
        <p:spPr>
          <a:xfrm>
            <a:off x="345988" y="131536"/>
            <a:ext cx="5631364" cy="42509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03092" y="131537"/>
            <a:ext cx="585710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Разработчики примерной программы воспитания: </a:t>
            </a:r>
          </a:p>
          <a:p>
            <a:r>
              <a:rPr lang="ru-RU" dirty="0"/>
              <a:t>Министерство просвещения совместно с ФГБНУ «Институт </a:t>
            </a:r>
            <a:r>
              <a:rPr lang="ru-RU" dirty="0" smtClean="0"/>
              <a:t>изучения </a:t>
            </a:r>
            <a:r>
              <a:rPr lang="ru-RU" dirty="0"/>
              <a:t>детства, семьи и воспитания Российской академии </a:t>
            </a:r>
            <a:r>
              <a:rPr lang="ru-RU" dirty="0" smtClean="0"/>
              <a:t>образования</a:t>
            </a:r>
            <a:r>
              <a:rPr lang="ru-RU" dirty="0"/>
              <a:t>»(Далее – Институт воспитания) </a:t>
            </a:r>
            <a:r>
              <a:rPr lang="ru-RU" dirty="0" smtClean="0">
                <a:solidFill>
                  <a:srgbClr val="00B0F0"/>
                </a:solidFill>
              </a:rPr>
              <a:t>(</a:t>
            </a:r>
            <a:r>
              <a:rPr lang="ru-RU" dirty="0">
                <a:solidFill>
                  <a:srgbClr val="00B0F0"/>
                </a:solidFill>
              </a:rPr>
              <a:t>https://институтвоспитания.рф/institut/ )</a:t>
            </a:r>
          </a:p>
          <a:p>
            <a:endParaRPr lang="ru-RU" dirty="0"/>
          </a:p>
          <a:p>
            <a:r>
              <a:rPr lang="ru-RU" sz="1600" i="1" dirty="0"/>
              <a:t>Примерная программа воспитания прошла апробацию в 52 </a:t>
            </a:r>
            <a:r>
              <a:rPr lang="ru-RU" sz="1600" i="1" dirty="0" smtClean="0"/>
              <a:t>субъектах </a:t>
            </a:r>
            <a:r>
              <a:rPr lang="ru-RU" sz="1600" i="1" dirty="0"/>
              <a:t>Российской Федерации с участием 135 образовательных </a:t>
            </a:r>
            <a:r>
              <a:rPr lang="ru-RU" sz="1600" i="1" dirty="0" smtClean="0"/>
              <a:t>организаций </a:t>
            </a:r>
            <a:r>
              <a:rPr lang="ru-RU" sz="1600" i="1" dirty="0"/>
              <a:t>СПО. </a:t>
            </a:r>
          </a:p>
          <a:p>
            <a:r>
              <a:rPr lang="ru-RU" dirty="0"/>
              <a:t> 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661" t="24662" r="10811" b="12271"/>
          <a:stretch/>
        </p:blipFill>
        <p:spPr>
          <a:xfrm>
            <a:off x="5857104" y="2652172"/>
            <a:ext cx="5725296" cy="40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082" y="346972"/>
            <a:ext cx="11326422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ПОЛЕЗНЫЕ РЕСУРСЫ</a:t>
            </a:r>
          </a:p>
          <a:p>
            <a:endParaRPr lang="ru-RU" dirty="0" smtClean="0"/>
          </a:p>
          <a:p>
            <a:r>
              <a:rPr lang="ru-RU" dirty="0" smtClean="0"/>
              <a:t>1) Электронный </a:t>
            </a:r>
            <a:r>
              <a:rPr lang="ru-RU" dirty="0"/>
              <a:t>сборник материалов Межрегионального интернет-форума</a:t>
            </a:r>
          </a:p>
          <a:p>
            <a:r>
              <a:rPr lang="ru-RU" dirty="0"/>
              <a:t>«Эффективные практики персонифицированного воспитания». – Смоленск: ГАУ ДПО</a:t>
            </a:r>
          </a:p>
          <a:p>
            <a:r>
              <a:rPr lang="ru-RU" dirty="0"/>
              <a:t>СОИРО, 2020. – 304 с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2) </a:t>
            </a:r>
            <a:r>
              <a:rPr lang="ru-RU" dirty="0" err="1"/>
              <a:t>Борытко</a:t>
            </a:r>
            <a:r>
              <a:rPr lang="ru-RU" dirty="0"/>
              <a:t>, Н. М. </a:t>
            </a:r>
            <a:r>
              <a:rPr lang="ru-RU" dirty="0" smtClean="0"/>
              <a:t>Теория </a:t>
            </a:r>
            <a:r>
              <a:rPr lang="ru-RU" dirty="0"/>
              <a:t>и методика воспитания: учебник для </a:t>
            </a:r>
            <a:r>
              <a:rPr lang="ru-RU" dirty="0" err="1"/>
              <a:t>ст-тов</a:t>
            </a:r>
            <a:r>
              <a:rPr lang="ru-RU" dirty="0"/>
              <a:t> </a:t>
            </a:r>
            <a:r>
              <a:rPr lang="ru-RU" dirty="0" err="1"/>
              <a:t>пед</a:t>
            </a:r>
            <a:r>
              <a:rPr lang="ru-RU" dirty="0"/>
              <a:t>. вузов / Н. М. </a:t>
            </a:r>
            <a:r>
              <a:rPr lang="ru-RU" dirty="0" err="1" smtClean="0"/>
              <a:t>Борытко</a:t>
            </a:r>
            <a:r>
              <a:rPr lang="ru-RU" dirty="0"/>
              <a:t>, И. А. </a:t>
            </a:r>
            <a:r>
              <a:rPr lang="ru-RU" dirty="0" err="1"/>
              <a:t>Соловцова</a:t>
            </a:r>
            <a:r>
              <a:rPr lang="ru-RU" dirty="0"/>
              <a:t>, А. М. Байбаков; под ред. Н.М. </a:t>
            </a:r>
            <a:r>
              <a:rPr lang="ru-RU" dirty="0" err="1"/>
              <a:t>Борытко</a:t>
            </a:r>
            <a:r>
              <a:rPr lang="ru-RU" dirty="0"/>
              <a:t>. — </a:t>
            </a:r>
            <a:r>
              <a:rPr lang="ru-RU" dirty="0" err="1"/>
              <a:t>Волгоград</a:t>
            </a:r>
            <a:r>
              <a:rPr lang="ru-RU" dirty="0"/>
              <a:t>: Изд-во ВГИПК РО, 2006.— 98 с. (Сер. «Гуманитарная педагогика». </a:t>
            </a:r>
            <a:r>
              <a:rPr lang="ru-RU" dirty="0" err="1" smtClean="0"/>
              <a:t>Вып</a:t>
            </a:r>
            <a:r>
              <a:rPr lang="ru-RU" dirty="0"/>
              <a:t>. 7).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3) </a:t>
            </a:r>
            <a:r>
              <a:rPr lang="ru-RU" dirty="0"/>
              <a:t>О РАЗРАБОТКЕ </a:t>
            </a:r>
            <a:r>
              <a:rPr lang="ru-RU" dirty="0" smtClean="0"/>
              <a:t>ПРОГРАММЫ ВОСПИТАНИЯ Методические рекомендации, Москва, 2020г.</a:t>
            </a:r>
          </a:p>
          <a:p>
            <a:endParaRPr lang="ru-RU" dirty="0" smtClean="0"/>
          </a:p>
          <a:p>
            <a:r>
              <a:rPr lang="ru-RU" dirty="0" smtClean="0"/>
              <a:t>4) ПРИМЕРНАЯ ПРОГРАММА ВОСПИТАНИЯ, Москва, 2020г.</a:t>
            </a:r>
          </a:p>
          <a:p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) ВОСПИТАНИЕ+ Авторские программы школ России (избранные модули): Сборник /Составители Н. Л. Селиванова, П. В. Степанов, В. В. Круглов, И. С. Парфенова, И. В. Степанова, Е. О. Черкашин, И. Ю. Шустова. –  М.: ФГБНУ «Институт стратегии развития образования Российской академии образования», 2020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6) </a:t>
            </a:r>
            <a:r>
              <a:rPr lang="en-US" dirty="0">
                <a:hlinkClick r:id="rId2"/>
              </a:rPr>
              <a:t>https://</a:t>
            </a:r>
            <a:r>
              <a:rPr lang="ru-RU" dirty="0" err="1">
                <a:hlinkClick r:id="rId2"/>
              </a:rPr>
              <a:t>институтвоспитания.рф</a:t>
            </a:r>
            <a:r>
              <a:rPr lang="ru-RU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programmy-vospitaniya</a:t>
            </a:r>
            <a:r>
              <a:rPr lang="en-US" dirty="0">
                <a:hlinkClick r:id="rId2"/>
              </a:rPr>
              <a:t>/programma-vospitaniya-dlya-professionalnykh-obrazovatelnykh-organizatsiy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3"/>
              </a:rPr>
              <a:t>7)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://www.dpo-smolensk.ru/rpv/metod-material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20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14" t="34778" r="23296" b="25259"/>
          <a:stretch/>
        </p:blipFill>
        <p:spPr>
          <a:xfrm>
            <a:off x="612245" y="405468"/>
            <a:ext cx="5687888" cy="2916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815" t="37233" r="22346" b="13835"/>
          <a:stretch/>
        </p:blipFill>
        <p:spPr>
          <a:xfrm>
            <a:off x="3165442" y="3431097"/>
            <a:ext cx="6481898" cy="3178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282" t="45837" r="23264" b="37090"/>
          <a:stretch/>
        </p:blipFill>
        <p:spPr>
          <a:xfrm>
            <a:off x="6618913" y="1459685"/>
            <a:ext cx="5108895" cy="14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27" t="26045" r="22838" b="17249"/>
          <a:stretch/>
        </p:blipFill>
        <p:spPr>
          <a:xfrm>
            <a:off x="597417" y="475528"/>
            <a:ext cx="5639153" cy="3404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456" t="22126" r="31533" b="13136"/>
          <a:stretch/>
        </p:blipFill>
        <p:spPr>
          <a:xfrm>
            <a:off x="6886418" y="155688"/>
            <a:ext cx="5025497" cy="5227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417" y="4013139"/>
            <a:ext cx="61948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Необходимые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субъективные качества </a:t>
            </a:r>
            <a:r>
              <a:rPr lang="ru-RU" sz="1400" b="1" dirty="0">
                <a:solidFill>
                  <a:srgbClr val="FF0000"/>
                </a:solidFill>
              </a:rPr>
              <a:t>педагога,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способствующие </a:t>
            </a:r>
            <a:r>
              <a:rPr lang="ru-RU" sz="1400" b="1" dirty="0">
                <a:solidFill>
                  <a:srgbClr val="FF0000"/>
                </a:solidFill>
              </a:rPr>
              <a:t>личностным </a:t>
            </a:r>
            <a:r>
              <a:rPr lang="ru-RU" sz="1400" b="1" dirty="0" smtClean="0">
                <a:solidFill>
                  <a:srgbClr val="FF0000"/>
                </a:solidFill>
              </a:rPr>
              <a:t>достижениям учащихся: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а) </a:t>
            </a:r>
            <a:r>
              <a:rPr lang="ru-RU" dirty="0" err="1">
                <a:solidFill>
                  <a:srgbClr val="FF0000"/>
                </a:solidFill>
              </a:rPr>
              <a:t>эмпатию</a:t>
            </a:r>
            <a:r>
              <a:rPr lang="ru-RU" dirty="0">
                <a:solidFill>
                  <a:srgbClr val="FF0000"/>
                </a:solidFill>
              </a:rPr>
              <a:t>, понимание, сопереживание и адекватное</a:t>
            </a:r>
          </a:p>
          <a:p>
            <a:r>
              <a:rPr lang="ru-RU" dirty="0">
                <a:solidFill>
                  <a:srgbClr val="FF0000"/>
                </a:solidFill>
              </a:rPr>
              <a:t>принятие воспитанника таким, какой он есть;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б</a:t>
            </a:r>
            <a:r>
              <a:rPr lang="ru-RU" dirty="0">
                <a:solidFill>
                  <a:srgbClr val="FF0000"/>
                </a:solidFill>
              </a:rPr>
              <a:t>) позитивное отношение </a:t>
            </a:r>
            <a:r>
              <a:rPr lang="ru-RU" dirty="0" smtClean="0">
                <a:solidFill>
                  <a:srgbClr val="FF0000"/>
                </a:solidFill>
              </a:rPr>
              <a:t>к ребенку</a:t>
            </a:r>
            <a:r>
              <a:rPr lang="ru-RU" dirty="0">
                <a:solidFill>
                  <a:srgbClr val="FF0000"/>
                </a:solidFill>
              </a:rPr>
              <a:t>, убежденность в том, что у любого человека есть </a:t>
            </a:r>
            <a:r>
              <a:rPr lang="ru-RU" dirty="0" smtClean="0">
                <a:solidFill>
                  <a:srgbClr val="FF0000"/>
                </a:solidFill>
              </a:rPr>
              <a:t>потенциальные возможности </a:t>
            </a:r>
            <a:r>
              <a:rPr lang="ru-RU" dirty="0">
                <a:solidFill>
                  <a:srgbClr val="FF0000"/>
                </a:solidFill>
              </a:rPr>
              <a:t>для творческого саморазвития;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в</a:t>
            </a:r>
            <a:r>
              <a:rPr lang="ru-RU" dirty="0">
                <a:solidFill>
                  <a:srgbClr val="FF0000"/>
                </a:solidFill>
              </a:rPr>
              <a:t>) искренность как, прежде всего</a:t>
            </a:r>
            <a:r>
              <a:rPr lang="ru-RU" dirty="0" smtClean="0">
                <a:solidFill>
                  <a:srgbClr val="FF0000"/>
                </a:solidFill>
              </a:rPr>
              <a:t>, естественность </a:t>
            </a:r>
            <a:r>
              <a:rPr lang="ru-RU" dirty="0">
                <a:solidFill>
                  <a:srgbClr val="FF0000"/>
                </a:solidFill>
              </a:rPr>
              <a:t>педагога в отношениях с подростком, неподдельность </a:t>
            </a:r>
            <a:r>
              <a:rPr lang="ru-RU" dirty="0" smtClean="0">
                <a:solidFill>
                  <a:srgbClr val="FF0000"/>
                </a:solidFill>
              </a:rPr>
              <a:t>в выражении </a:t>
            </a:r>
            <a:r>
              <a:rPr lang="ru-RU" dirty="0">
                <a:solidFill>
                  <a:srgbClr val="FF0000"/>
                </a:solidFill>
              </a:rPr>
              <a:t>его реакции на чувства подростка.</a:t>
            </a:r>
          </a:p>
        </p:txBody>
      </p:sp>
    </p:spTree>
    <p:extLst>
      <p:ext uri="{BB962C8B-B14F-4D97-AF65-F5344CB8AC3E}">
        <p14:creationId xmlns:p14="http://schemas.microsoft.com/office/powerpoint/2010/main" val="4013975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54" t="10208" r="26278" b="10476"/>
          <a:stretch/>
        </p:blipFill>
        <p:spPr>
          <a:xfrm>
            <a:off x="6623221" y="824316"/>
            <a:ext cx="5494638" cy="45849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118" t="6075" r="13382"/>
          <a:stretch/>
        </p:blipFill>
        <p:spPr>
          <a:xfrm>
            <a:off x="397213" y="156519"/>
            <a:ext cx="6909749" cy="5252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0297" t="16093" r="13049" b="54283"/>
          <a:stretch/>
        </p:blipFill>
        <p:spPr>
          <a:xfrm>
            <a:off x="594022" y="4810897"/>
            <a:ext cx="6631459" cy="17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325" t="25191" r="22281" b="21400"/>
          <a:stretch/>
        </p:blipFill>
        <p:spPr>
          <a:xfrm>
            <a:off x="189470" y="238897"/>
            <a:ext cx="6334898" cy="4297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019" t="22875" r="22373" b="18029"/>
          <a:stretch/>
        </p:blipFill>
        <p:spPr>
          <a:xfrm>
            <a:off x="6524368" y="2387441"/>
            <a:ext cx="5657394" cy="37909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4904" y="1802712"/>
            <a:ext cx="5079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08.00.00 Техника и технологии строительства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5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030" t="18918" r="19883" b="32514"/>
          <a:stretch/>
        </p:blipFill>
        <p:spPr>
          <a:xfrm>
            <a:off x="947351" y="289233"/>
            <a:ext cx="8419071" cy="3335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262" t="18556" r="21214" b="27148"/>
          <a:stretch/>
        </p:blipFill>
        <p:spPr>
          <a:xfrm>
            <a:off x="1011667" y="3624648"/>
            <a:ext cx="8124095" cy="3064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845" t="36397" r="48417" b="24766"/>
          <a:stretch/>
        </p:blipFill>
        <p:spPr>
          <a:xfrm>
            <a:off x="9133701" y="2636105"/>
            <a:ext cx="3058299" cy="25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2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5" r="2053" b="13140"/>
          <a:stretch/>
        </p:blipFill>
        <p:spPr>
          <a:xfrm>
            <a:off x="5337919" y="0"/>
            <a:ext cx="6854081" cy="4703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67" y="365760"/>
            <a:ext cx="3968840" cy="2530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3776" t="38359" r="32187" b="25188"/>
          <a:stretch/>
        </p:blipFill>
        <p:spPr>
          <a:xfrm>
            <a:off x="356882" y="3105665"/>
            <a:ext cx="581847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0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300" y="2099346"/>
            <a:ext cx="8242300" cy="18356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7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СПАСИБО ЗА ВНИМАНИЕ!</a:t>
            </a:r>
            <a:endParaRPr lang="ru-RU" sz="7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1069248"/>
            <a:ext cx="1487559" cy="148755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5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18" t="21505" r="45189" b="24647"/>
          <a:stretch/>
        </p:blipFill>
        <p:spPr>
          <a:xfrm>
            <a:off x="403655" y="127720"/>
            <a:ext cx="5502875" cy="410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983" t="28013" r="44868" b="24043"/>
          <a:stretch/>
        </p:blipFill>
        <p:spPr>
          <a:xfrm>
            <a:off x="5906530" y="3599077"/>
            <a:ext cx="6137189" cy="3176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1197" t="29078" r="46306" b="26172"/>
          <a:stretch/>
        </p:blipFill>
        <p:spPr>
          <a:xfrm>
            <a:off x="6645471" y="259526"/>
            <a:ext cx="5458847" cy="32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4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15">
            <a:extLst>
              <a:ext uri="{FF2B5EF4-FFF2-40B4-BE49-F238E27FC236}">
                <a16:creationId xmlns="" xmlns:a16="http://schemas.microsoft.com/office/drawing/2014/main" id="{1E6AFE9B-7165-473A-82D9-FCAABCF5FB40}"/>
              </a:ext>
            </a:extLst>
          </p:cNvPr>
          <p:cNvGrpSpPr>
            <a:grpSpLocks/>
          </p:cNvGrpSpPr>
          <p:nvPr/>
        </p:nvGrpSpPr>
        <p:grpSpPr bwMode="auto">
          <a:xfrm>
            <a:off x="384932" y="163902"/>
            <a:ext cx="11149551" cy="5937504"/>
            <a:chOff x="367337" y="407131"/>
            <a:chExt cx="11420004" cy="5809831"/>
          </a:xfrm>
        </p:grpSpPr>
        <p:sp>
          <p:nvSpPr>
            <p:cNvPr id="4099" name="TextBox 1">
              <a:extLst>
                <a:ext uri="{FF2B5EF4-FFF2-40B4-BE49-F238E27FC236}">
                  <a16:creationId xmlns="" xmlns:a16="http://schemas.microsoft.com/office/drawing/2014/main" id="{AFB35139-1E70-4D2D-A1D4-38557726B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3117" y="1923199"/>
              <a:ext cx="2143592" cy="166813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ru-RU" altLang="ru-RU" sz="2000" b="1" dirty="0">
                <a:solidFill>
                  <a:srgbClr val="C00000"/>
                </a:solidFill>
              </a:endParaRPr>
            </a:p>
            <a:p>
              <a:pPr algn="ctr"/>
              <a:r>
                <a:rPr lang="ru-RU" altLang="ru-RU" sz="2000" b="1" dirty="0">
                  <a:solidFill>
                    <a:srgbClr val="C00000"/>
                  </a:solidFill>
                </a:rPr>
                <a:t>КОНСТИТУЦИЯ РОССИЙСКОЙ ФЕДЕРАЦИИ</a:t>
              </a:r>
            </a:p>
            <a:p>
              <a:pPr algn="ctr"/>
              <a:endParaRPr lang="ru-RU" alt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FDF9B44-EFFE-4E06-91FA-594FEB96A5CF}"/>
                </a:ext>
              </a:extLst>
            </p:cNvPr>
            <p:cNvSpPr txBox="1"/>
            <p:nvPr/>
          </p:nvSpPr>
          <p:spPr bwMode="auto">
            <a:xfrm>
              <a:off x="878490" y="407131"/>
              <a:ext cx="9892892" cy="11745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  <a:t>ПОРТРЕТ ГРАЖДАНИНА РОССИИ 2035 </a:t>
              </a:r>
              <a:r>
                <a:rPr lang="ru-RU" sz="2400" b="1" dirty="0" smtClean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  <a:t>ГОДА -</a:t>
              </a:r>
              <a:endParaRPr lang="ru-RU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 smtClean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  <a:t>ГИБКИЙ </a:t>
              </a:r>
              <a:r>
                <a:rPr lang="ru-RU" sz="2400" b="1" dirty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  <a:t>ЦЕЛЕВОЙ ОРИЕНТИР ПРОЦЕССА ВОСПИТАНИЯ</a:t>
              </a:r>
              <a:br>
                <a:rPr lang="ru-RU" sz="2400" b="1" dirty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</a:br>
              <a:r>
                <a:rPr lang="ru-RU" sz="2400" b="1" dirty="0">
                  <a:solidFill>
                    <a:srgbClr val="0070C0"/>
                  </a:solidFill>
                  <a:latin typeface="+mj-lt"/>
                  <a:ea typeface="+mj-ea"/>
                  <a:cs typeface="+mj-cs"/>
                </a:rPr>
                <a:t>В СИСТЕМЕ ОБРАЗОВАНИЯ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3763DA2-412B-4853-808D-C0CCC0B564B3}"/>
                </a:ext>
              </a:extLst>
            </p:cNvPr>
            <p:cNvSpPr txBox="1"/>
            <p:nvPr/>
          </p:nvSpPr>
          <p:spPr bwMode="auto">
            <a:xfrm>
              <a:off x="1419806" y="5556001"/>
              <a:ext cx="9892892" cy="660961"/>
            </a:xfrm>
            <a:prstGeom prst="rect">
              <a:avLst/>
            </a:prstGeom>
            <a:solidFill>
              <a:srgbClr val="FFEFEF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ПОРТРЕТ ГРАЖДАНИНА РОССИИ 2035 ГОДА</a:t>
              </a:r>
            </a:p>
          </p:txBody>
        </p:sp>
        <p:sp>
          <p:nvSpPr>
            <p:cNvPr id="4102" name="TextBox 4">
              <a:extLst>
                <a:ext uri="{FF2B5EF4-FFF2-40B4-BE49-F238E27FC236}">
                  <a16:creationId xmlns="" xmlns:a16="http://schemas.microsoft.com/office/drawing/2014/main" id="{A77AD045-3F60-4682-9DB0-248AAB330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6604" y="1861877"/>
              <a:ext cx="4590737" cy="9442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b="1"/>
                <a:t>ДОКУМЕНТЫ СТРАТЕГИЧЕСКОГО ПЛАНИРОВАНИЯ РОССИЙСКОЙ ФЕДЕРАЦИИ</a:t>
              </a:r>
            </a:p>
          </p:txBody>
        </p:sp>
        <p:sp>
          <p:nvSpPr>
            <p:cNvPr id="4103" name="TextBox 5">
              <a:extLst>
                <a:ext uri="{FF2B5EF4-FFF2-40B4-BE49-F238E27FC236}">
                  <a16:creationId xmlns="" xmlns:a16="http://schemas.microsoft.com/office/drawing/2014/main" id="{DF0DCD9D-0EF2-4E9B-AEDF-0A737A335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27" y="1923199"/>
              <a:ext cx="4320912" cy="6609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b="1"/>
                <a:t>ФИЛОСОФСКО-АНТРОПОЛОГИЧЕСКИЕ ОСНОВАНИЯ ПРОЦЕССА ВОСПИТАНИЯ</a:t>
              </a:r>
            </a:p>
          </p:txBody>
        </p:sp>
        <p:sp>
          <p:nvSpPr>
            <p:cNvPr id="4104" name="TextBox 6">
              <a:extLst>
                <a:ext uri="{FF2B5EF4-FFF2-40B4-BE49-F238E27FC236}">
                  <a16:creationId xmlns="" xmlns:a16="http://schemas.microsoft.com/office/drawing/2014/main" id="{1974EF85-8FA2-4591-858C-41766E82B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37" y="3422961"/>
              <a:ext cx="4320912" cy="6609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/>
                <a:t>Человек ● Отечество ● Развитие</a:t>
              </a:r>
            </a:p>
            <a:p>
              <a:pPr algn="ctr"/>
              <a:r>
                <a:rPr lang="ru-RU" altLang="ru-RU"/>
                <a:t>Детство ● Зрелость ● Инклюзия </a:t>
              </a:r>
            </a:p>
          </p:txBody>
        </p:sp>
        <p:sp>
          <p:nvSpPr>
            <p:cNvPr id="4105" name="TextBox 7">
              <a:extLst>
                <a:ext uri="{FF2B5EF4-FFF2-40B4-BE49-F238E27FC236}">
                  <a16:creationId xmlns="" xmlns:a16="http://schemas.microsoft.com/office/drawing/2014/main" id="{ABB8F4ED-5971-4030-B8D0-C790DD6F7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1576" y="3235162"/>
              <a:ext cx="4545765" cy="3776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b="1"/>
                <a:t>Образ России 2035 года</a:t>
              </a:r>
            </a:p>
          </p:txBody>
        </p:sp>
        <p:sp>
          <p:nvSpPr>
            <p:cNvPr id="9" name="Стрелка: вниз 8">
              <a:extLst>
                <a:ext uri="{FF2B5EF4-FFF2-40B4-BE49-F238E27FC236}">
                  <a16:creationId xmlns="" xmlns:a16="http://schemas.microsoft.com/office/drawing/2014/main" id="{FDD010E3-B00E-4DED-9AAE-9DA91CB85894}"/>
                </a:ext>
              </a:extLst>
            </p:cNvPr>
            <p:cNvSpPr/>
            <p:nvPr/>
          </p:nvSpPr>
          <p:spPr>
            <a:xfrm>
              <a:off x="2137326" y="2900619"/>
              <a:ext cx="869914" cy="433305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трелка: вниз 9">
              <a:extLst>
                <a:ext uri="{FF2B5EF4-FFF2-40B4-BE49-F238E27FC236}">
                  <a16:creationId xmlns="" xmlns:a16="http://schemas.microsoft.com/office/drawing/2014/main" id="{7711F81D-E743-4A9A-9947-0E16D9C7BDED}"/>
                </a:ext>
              </a:extLst>
            </p:cNvPr>
            <p:cNvSpPr/>
            <p:nvPr/>
          </p:nvSpPr>
          <p:spPr>
            <a:xfrm>
              <a:off x="9079178" y="2881573"/>
              <a:ext cx="869914" cy="314265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Стрелка: вниз 10">
              <a:extLst>
                <a:ext uri="{FF2B5EF4-FFF2-40B4-BE49-F238E27FC236}">
                  <a16:creationId xmlns="" xmlns:a16="http://schemas.microsoft.com/office/drawing/2014/main" id="{1DA8E9F2-305E-48C6-873A-B498EED92A2C}"/>
                </a:ext>
              </a:extLst>
            </p:cNvPr>
            <p:cNvSpPr/>
            <p:nvPr/>
          </p:nvSpPr>
          <p:spPr>
            <a:xfrm>
              <a:off x="2137326" y="4186250"/>
              <a:ext cx="869914" cy="357119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09" name="TextBox 11">
              <a:extLst>
                <a:ext uri="{FF2B5EF4-FFF2-40B4-BE49-F238E27FC236}">
                  <a16:creationId xmlns="" xmlns:a16="http://schemas.microsoft.com/office/drawing/2014/main" id="{30E35F4D-0AEF-4D5C-A484-7787406B6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430" y="4660847"/>
              <a:ext cx="8889139" cy="3776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b="1"/>
                <a:t>БАЗОВЫЕ ВОСПИТАТЕЛЬНО ЗНАЧИМЫЕ ЦЕННОСТИ (ОКОЛО 50 ЦЕННОСТЕЙ)</a:t>
              </a:r>
            </a:p>
          </p:txBody>
        </p:sp>
        <p:sp>
          <p:nvSpPr>
            <p:cNvPr id="13" name="Стрелка: вниз 12">
              <a:extLst>
                <a:ext uri="{FF2B5EF4-FFF2-40B4-BE49-F238E27FC236}">
                  <a16:creationId xmlns="" xmlns:a16="http://schemas.microsoft.com/office/drawing/2014/main" id="{9B96A2DE-864F-44BF-AF1C-E3682562B8BC}"/>
                </a:ext>
              </a:extLst>
            </p:cNvPr>
            <p:cNvSpPr/>
            <p:nvPr/>
          </p:nvSpPr>
          <p:spPr>
            <a:xfrm>
              <a:off x="9056954" y="3687870"/>
              <a:ext cx="869914" cy="855499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Стрелка: вниз 13">
              <a:extLst>
                <a:ext uri="{FF2B5EF4-FFF2-40B4-BE49-F238E27FC236}">
                  <a16:creationId xmlns="" xmlns:a16="http://schemas.microsoft.com/office/drawing/2014/main" id="{0E4B94E8-9EF1-4373-A7D2-D339489FD3B6}"/>
                </a:ext>
              </a:extLst>
            </p:cNvPr>
            <p:cNvSpPr/>
            <p:nvPr/>
          </p:nvSpPr>
          <p:spPr>
            <a:xfrm>
              <a:off x="5105829" y="3686282"/>
              <a:ext cx="1712842" cy="855500"/>
            </a:xfrm>
            <a:prstGeom prst="down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Стрелка: вниз 14">
              <a:extLst>
                <a:ext uri="{FF2B5EF4-FFF2-40B4-BE49-F238E27FC236}">
                  <a16:creationId xmlns="" xmlns:a16="http://schemas.microsoft.com/office/drawing/2014/main" id="{A0B4C1C6-F07B-4A41-B198-543B67FB441C}"/>
                </a:ext>
              </a:extLst>
            </p:cNvPr>
            <p:cNvSpPr/>
            <p:nvPr/>
          </p:nvSpPr>
          <p:spPr>
            <a:xfrm>
              <a:off x="5105829" y="5114760"/>
              <a:ext cx="1712842" cy="357120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37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774" t="25280" r="45045" b="22962"/>
          <a:stretch/>
        </p:blipFill>
        <p:spPr>
          <a:xfrm>
            <a:off x="0" y="642552"/>
            <a:ext cx="7300631" cy="4810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00630" y="233890"/>
            <a:ext cx="489136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НАПРАВЛЕНИЯ РАБОТЫ В ОО:</a:t>
            </a:r>
            <a:endParaRPr lang="ru-RU" dirty="0"/>
          </a:p>
          <a:p>
            <a:r>
              <a:rPr lang="ru-RU" dirty="0"/>
              <a:t>• </a:t>
            </a:r>
            <a:r>
              <a:rPr lang="ru-RU" sz="1600" b="1" dirty="0"/>
              <a:t>Обновление содержания воспитательной деятельности</a:t>
            </a:r>
            <a:r>
              <a:rPr lang="ru-RU" sz="1600" dirty="0"/>
              <a:t>, </a:t>
            </a:r>
            <a:r>
              <a:rPr lang="ru-RU" sz="1600" dirty="0" smtClean="0"/>
              <a:t>направленной </a:t>
            </a:r>
            <a:r>
              <a:rPr lang="ru-RU" sz="1600" dirty="0"/>
              <a:t>на развитие личности обучающихся, их духовно-нравственное, </a:t>
            </a:r>
          </a:p>
          <a:p>
            <a:r>
              <a:rPr lang="ru-RU" sz="1600" dirty="0"/>
              <a:t>гражданское, патриотическое воспитание, укрепление психического здоровья и </a:t>
            </a:r>
          </a:p>
          <a:p>
            <a:r>
              <a:rPr lang="ru-RU" sz="1600" dirty="0"/>
              <a:t>физическое воспитание;</a:t>
            </a:r>
          </a:p>
          <a:p>
            <a:r>
              <a:rPr lang="ru-RU" sz="1600" dirty="0"/>
              <a:t>• </a:t>
            </a:r>
            <a:r>
              <a:rPr lang="ru-RU" sz="1600" b="1" dirty="0"/>
              <a:t>Совместное планирование воспитывающей деятельности </a:t>
            </a:r>
          </a:p>
          <a:p>
            <a:r>
              <a:rPr lang="ru-RU" sz="1600" dirty="0"/>
              <a:t>- Интеграция планов и программ ОО, обеспечение разнонаправленной, </a:t>
            </a:r>
            <a:r>
              <a:rPr lang="ru-RU" sz="1600" dirty="0" smtClean="0"/>
              <a:t>насыщенной </a:t>
            </a:r>
            <a:r>
              <a:rPr lang="ru-RU" sz="1600" dirty="0"/>
              <a:t>воспитывающей деятельности обучающихся, которая должна </a:t>
            </a:r>
          </a:p>
          <a:p>
            <a:r>
              <a:rPr lang="ru-RU" sz="1600" dirty="0"/>
              <a:t>обязательно дополняться воспитанием в рамках учебных занятий и обеспечивать </a:t>
            </a:r>
            <a:r>
              <a:rPr lang="ru-RU" sz="1600" dirty="0" smtClean="0"/>
              <a:t>личностное </a:t>
            </a:r>
            <a:r>
              <a:rPr lang="ru-RU" sz="1600" dirty="0"/>
              <a:t>развитие обучающегося. Привлечение к планированию воспитательной </a:t>
            </a:r>
            <a:r>
              <a:rPr lang="ru-RU" sz="1600" dirty="0" smtClean="0"/>
              <a:t>деятельности </a:t>
            </a:r>
            <a:r>
              <a:rPr lang="ru-RU" sz="1600" dirty="0"/>
              <a:t>родителей и самих обучающихся (студентов). </a:t>
            </a:r>
          </a:p>
          <a:p>
            <a:r>
              <a:rPr lang="ru-RU" sz="1600" dirty="0"/>
              <a:t>• </a:t>
            </a:r>
            <a:r>
              <a:rPr lang="ru-RU" sz="1600" b="1" dirty="0"/>
              <a:t>Укрепление кадрового потенциала, повышение квалификации </a:t>
            </a:r>
          </a:p>
          <a:p>
            <a:r>
              <a:rPr lang="ru-RU" sz="1600" dirty="0"/>
              <a:t>педагогов в области воспитания (Повышение квалификации «Подготовка </a:t>
            </a:r>
            <a:r>
              <a:rPr lang="ru-RU" sz="1600" dirty="0" smtClean="0"/>
              <a:t>педагога </a:t>
            </a:r>
            <a:r>
              <a:rPr lang="ru-RU" sz="1600" dirty="0"/>
              <a:t>как воспитателя». </a:t>
            </a:r>
          </a:p>
          <a:p>
            <a:r>
              <a:rPr lang="ru-RU" sz="1600" dirty="0"/>
              <a:t>• </a:t>
            </a:r>
            <a:r>
              <a:rPr lang="ru-RU" sz="1600" b="1" dirty="0"/>
              <a:t>Обновление форм и методов воспитания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96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972" t="27766" r="47970" b="24746"/>
          <a:stretch/>
        </p:blipFill>
        <p:spPr>
          <a:xfrm>
            <a:off x="214183" y="128496"/>
            <a:ext cx="6689125" cy="4641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229" y="3477217"/>
            <a:ext cx="5669771" cy="3468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26875" y="385949"/>
            <a:ext cx="504155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Ведущие </a:t>
            </a:r>
            <a:r>
              <a:rPr lang="ru-RU" sz="2400" b="1" dirty="0">
                <a:solidFill>
                  <a:srgbClr val="0070C0"/>
                </a:solidFill>
              </a:rPr>
              <a:t>подходы:</a:t>
            </a:r>
          </a:p>
          <a:p>
            <a:r>
              <a:rPr lang="ru-RU" dirty="0"/>
              <a:t>- </a:t>
            </a:r>
            <a:r>
              <a:rPr lang="ru-RU" b="1" dirty="0"/>
              <a:t>системный</a:t>
            </a:r>
            <a:r>
              <a:rPr lang="ru-RU" dirty="0"/>
              <a:t> </a:t>
            </a:r>
            <a:r>
              <a:rPr lang="ru-RU" sz="1600" dirty="0"/>
              <a:t>(создание системы воспитательной деятельности в ОО, </a:t>
            </a:r>
            <a:r>
              <a:rPr lang="ru-RU" sz="1600" dirty="0" smtClean="0"/>
              <a:t>обеспечивающей </a:t>
            </a:r>
            <a:r>
              <a:rPr lang="ru-RU" sz="1600" dirty="0"/>
              <a:t>эффективное развитие личности обучающегося );</a:t>
            </a:r>
          </a:p>
          <a:p>
            <a:r>
              <a:rPr lang="ru-RU" dirty="0"/>
              <a:t>- </a:t>
            </a:r>
            <a:r>
              <a:rPr lang="ru-RU" b="1" dirty="0" err="1"/>
              <a:t>деятельностный</a:t>
            </a:r>
            <a:r>
              <a:rPr lang="ru-RU" dirty="0"/>
              <a:t> </a:t>
            </a:r>
            <a:r>
              <a:rPr lang="ru-RU" b="1" dirty="0" smtClean="0"/>
              <a:t>(событийный</a:t>
            </a:r>
            <a:r>
              <a:rPr lang="ru-RU" b="1" dirty="0"/>
              <a:t>)</a:t>
            </a:r>
            <a:r>
              <a:rPr lang="ru-RU" dirty="0"/>
              <a:t>: </a:t>
            </a:r>
            <a:r>
              <a:rPr lang="ru-RU" sz="1600" dirty="0"/>
              <a:t>создание уклада ОО, коллективная </a:t>
            </a:r>
            <a:r>
              <a:rPr lang="ru-RU" sz="1600" dirty="0" smtClean="0"/>
              <a:t>творческая </a:t>
            </a:r>
            <a:r>
              <a:rPr lang="ru-RU" sz="1600" dirty="0"/>
              <a:t>деятельность; творческие проекты; социальные пробы; </a:t>
            </a:r>
            <a:r>
              <a:rPr lang="ru-RU" sz="1600" dirty="0" err="1"/>
              <a:t>волонтерство</a:t>
            </a:r>
            <a:r>
              <a:rPr lang="ru-RU" sz="1600" dirty="0"/>
              <a:t>; </a:t>
            </a:r>
            <a:r>
              <a:rPr lang="ru-RU" sz="1600" dirty="0" smtClean="0"/>
              <a:t>молодежные </a:t>
            </a:r>
            <a:r>
              <a:rPr lang="ru-RU" sz="1600" dirty="0"/>
              <a:t>общественные организации; </a:t>
            </a:r>
            <a:r>
              <a:rPr lang="ru-RU" sz="1600" dirty="0" smtClean="0"/>
              <a:t>студенческое самоуправление </a:t>
            </a:r>
            <a:r>
              <a:rPr lang="ru-RU" sz="1600" dirty="0"/>
              <a:t>и др.)</a:t>
            </a:r>
          </a:p>
        </p:txBody>
      </p:sp>
    </p:spTree>
    <p:extLst>
      <p:ext uri="{BB962C8B-B14F-4D97-AF65-F5344CB8AC3E}">
        <p14:creationId xmlns:p14="http://schemas.microsoft.com/office/powerpoint/2010/main" val="6730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8">
            <a:extLst>
              <a:ext uri="{FF2B5EF4-FFF2-40B4-BE49-F238E27FC236}">
                <a16:creationId xmlns="" xmlns:a16="http://schemas.microsoft.com/office/drawing/2014/main" id="{C71ADD37-0D18-49BE-B615-8FF61EFC4754}"/>
              </a:ext>
            </a:extLst>
          </p:cNvPr>
          <p:cNvGrpSpPr>
            <a:grpSpLocks/>
          </p:cNvGrpSpPr>
          <p:nvPr/>
        </p:nvGrpSpPr>
        <p:grpSpPr bwMode="auto">
          <a:xfrm>
            <a:off x="670874" y="834347"/>
            <a:ext cx="11860812" cy="5535674"/>
            <a:chOff x="460334" y="1220667"/>
            <a:chExt cx="11529502" cy="6197644"/>
          </a:xfrm>
        </p:grpSpPr>
        <p:sp>
          <p:nvSpPr>
            <p:cNvPr id="6148" name="TextBox 3">
              <a:extLst>
                <a:ext uri="{FF2B5EF4-FFF2-40B4-BE49-F238E27FC236}">
                  <a16:creationId xmlns="" xmlns:a16="http://schemas.microsoft.com/office/drawing/2014/main" id="{8507A983-088C-4E65-B3F8-4A9D5DD15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312" y="1220667"/>
              <a:ext cx="10190524" cy="304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prstClr val="black"/>
                  </a:solidFill>
                </a:rPr>
                <a:t>Инструмент обеспечения преемственности личностных результатов образования по линии: дошкольное - общее – профессиональное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prstClr val="black"/>
                  </a:solidFill>
                </a:rPr>
                <a:t>Основа для построения преемственных </a:t>
              </a:r>
              <a:r>
                <a:rPr lang="ru-RU" altLang="ru-RU" b="1" dirty="0">
                  <a:solidFill>
                    <a:prstClr val="black"/>
                  </a:solidFill>
                </a:rPr>
                <a:t>портретов выпускника </a:t>
              </a:r>
              <a:r>
                <a:rPr lang="ru-RU" altLang="ru-RU" dirty="0">
                  <a:solidFill>
                    <a:prstClr val="black"/>
                  </a:solidFill>
                </a:rPr>
                <a:t>по уровням образования (включая среднее профессиональное)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prstClr val="black"/>
                  </a:solidFill>
                </a:rPr>
                <a:t>Основа для проектирования требований к современному педагогу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altLang="ru-RU" b="1" dirty="0">
                  <a:solidFill>
                    <a:srgbClr val="008080"/>
                  </a:solidFill>
                </a:rPr>
                <a:t>!! </a:t>
              </a:r>
              <a:r>
                <a:rPr lang="ru-RU" altLang="ru-RU" dirty="0">
                  <a:solidFill>
                    <a:srgbClr val="008080"/>
                  </a:solidFill>
                </a:rPr>
                <a:t>Не является нормативно-правовым документом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altLang="ru-RU" b="1" dirty="0">
                  <a:solidFill>
                    <a:srgbClr val="008080"/>
                  </a:solidFill>
                </a:rPr>
                <a:t>!! </a:t>
              </a:r>
              <a:r>
                <a:rPr lang="ru-RU" altLang="ru-RU" dirty="0">
                  <a:solidFill>
                    <a:srgbClr val="008080"/>
                  </a:solidFill>
                </a:rPr>
                <a:t>Не может использоваться для непосредственной оценки качества результатов воспитательного процесса</a:t>
              </a:r>
            </a:p>
          </p:txBody>
        </p:sp>
        <p:sp>
          <p:nvSpPr>
            <p:cNvPr id="5" name="Стрелка: вниз 4">
              <a:extLst>
                <a:ext uri="{FF2B5EF4-FFF2-40B4-BE49-F238E27FC236}">
                  <a16:creationId xmlns="" xmlns:a16="http://schemas.microsoft.com/office/drawing/2014/main" id="{D7BF4540-FB90-4F6B-BC8B-15D0C26FD23B}"/>
                </a:ext>
              </a:extLst>
            </p:cNvPr>
            <p:cNvSpPr/>
            <p:nvPr/>
          </p:nvSpPr>
          <p:spPr>
            <a:xfrm>
              <a:off x="904473" y="1220667"/>
              <a:ext cx="700080" cy="2614683"/>
            </a:xfrm>
            <a:prstGeom prst="downArrow">
              <a:avLst/>
            </a:prstGeom>
            <a:solidFill>
              <a:srgbClr val="FFEFE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B130830-545D-4667-A6B9-C817D72F8574}"/>
                </a:ext>
              </a:extLst>
            </p:cNvPr>
            <p:cNvSpPr txBox="1"/>
            <p:nvPr/>
          </p:nvSpPr>
          <p:spPr bwMode="auto">
            <a:xfrm>
              <a:off x="790531" y="3963941"/>
              <a:ext cx="10340865" cy="51687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ru-RU" sz="2400" dirty="0">
                  <a:solidFill>
                    <a:srgbClr val="0070C0"/>
                  </a:solidFill>
                </a:rPr>
                <a:t>ПОРТРЕТ </a:t>
              </a:r>
              <a:r>
                <a:rPr lang="ru-RU" sz="2400" dirty="0" smtClean="0">
                  <a:solidFill>
                    <a:srgbClr val="0070C0"/>
                  </a:solidFill>
                </a:rPr>
                <a:t>ВЫПУСКНИКА (для уровня образования)</a:t>
              </a:r>
              <a:endParaRPr lang="ru-RU" sz="2400" dirty="0">
                <a:solidFill>
                  <a:srgbClr val="FF0000"/>
                </a:solidFill>
                <a:latin typeface="Calibri Light"/>
              </a:endParaRPr>
            </a:p>
          </p:txBody>
        </p:sp>
        <p:sp>
          <p:nvSpPr>
            <p:cNvPr id="6151" name="TextBox 6">
              <a:extLst>
                <a:ext uri="{FF2B5EF4-FFF2-40B4-BE49-F238E27FC236}">
                  <a16:creationId xmlns="" xmlns:a16="http://schemas.microsoft.com/office/drawing/2014/main" id="{944F4FB2-D04D-44B0-B511-DC0C12441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34" y="4575515"/>
              <a:ext cx="11000791" cy="284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ru-RU" sz="1600" dirty="0">
                  <a:solidFill>
                    <a:prstClr val="black"/>
                  </a:solidFill>
                </a:rPr>
                <a:t>Основа для формулирования воспитательных целей и задач всех элементов ООП (ОПОП) – учебных курсов, модулей, практик, а также проектирования воспитательной среды (пространства) образовательной организации.</a:t>
              </a:r>
            </a:p>
            <a:p>
              <a:pPr algn="just" defTabSz="4572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ru-RU" sz="1600" dirty="0">
                  <a:solidFill>
                    <a:prstClr val="black"/>
                  </a:solidFill>
                </a:rPr>
                <a:t>Основа для разработки критериев, по которым </a:t>
              </a:r>
              <a:r>
                <a:rPr lang="ru-RU" altLang="ru-RU" sz="1600" b="1" dirty="0">
                  <a:solidFill>
                    <a:prstClr val="black"/>
                  </a:solidFill>
                </a:rPr>
                <a:t>оценивается качество условий, </a:t>
              </a:r>
              <a:r>
                <a:rPr lang="ru-RU" altLang="ru-RU" sz="1600" dirty="0">
                  <a:solidFill>
                    <a:prstClr val="black"/>
                  </a:solidFill>
                </a:rPr>
                <a:t>созданных в образовательной организации для обеспечения результативности воспитания, развития и социально-профессионального самоопределения личности (содержание обучения, внеурочная и внеучебная деятельность, воспитывающая среда).</a:t>
              </a:r>
            </a:p>
            <a:p>
              <a:pPr algn="just" defTabSz="4572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ru-RU" sz="1600" dirty="0">
                  <a:solidFill>
                    <a:prstClr val="black"/>
                  </a:solidFill>
                </a:rPr>
                <a:t>Инструмент для построения обучающимся (совместно с педагогом или самостоятельно) траектории своего личностного развития, уточнения личного профессионального плана.</a:t>
              </a:r>
            </a:p>
            <a:p>
              <a:pPr algn="just" defTabSz="4572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ru-RU" sz="1600" dirty="0">
                  <a:solidFill>
                    <a:prstClr val="black"/>
                  </a:solidFill>
                </a:rPr>
                <a:t>Используется педагогами (обучающимися) для «мягкой» оценки (самооценки) хода и промежуточных результатов личностного развития обучающегося.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40657" y="239196"/>
            <a:ext cx="596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ru-RU" sz="2400" dirty="0">
                <a:solidFill>
                  <a:srgbClr val="0070C0"/>
                </a:solidFill>
              </a:rPr>
              <a:t>ПОРТРЕТ ГРАЖДАНИНА РОССИИ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6103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77" b="7907"/>
          <a:stretch/>
        </p:blipFill>
        <p:spPr>
          <a:xfrm>
            <a:off x="306668" y="354227"/>
            <a:ext cx="3583458" cy="27102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497" t="3603" r="16486" b="14835"/>
          <a:stretch/>
        </p:blipFill>
        <p:spPr>
          <a:xfrm>
            <a:off x="4072372" y="433775"/>
            <a:ext cx="3824394" cy="2998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566" y="3064476"/>
            <a:ext cx="5550434" cy="3793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406" t="11771" r="4325" b="28769"/>
          <a:stretch/>
        </p:blipFill>
        <p:spPr>
          <a:xfrm>
            <a:off x="306668" y="3580416"/>
            <a:ext cx="6334898" cy="3129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766" y="249839"/>
            <a:ext cx="3757742" cy="2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45" t="19098" r="26396" b="11593"/>
          <a:stretch/>
        </p:blipFill>
        <p:spPr>
          <a:xfrm>
            <a:off x="535459" y="2018272"/>
            <a:ext cx="3900466" cy="2957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396" t="32432" r="27027" b="11592"/>
          <a:stretch/>
        </p:blipFill>
        <p:spPr>
          <a:xfrm>
            <a:off x="4910882" y="3987114"/>
            <a:ext cx="3631755" cy="2290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578" y="650789"/>
            <a:ext cx="964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ЖИЗНЬ, СЧАСТЬЕ, ЛЮБОВЬ, ИСТИНА, ПРАВЕДНОЕ ПОВЕДЕНИЕ, МИР….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568" t="23854" r="5675" b="41712"/>
          <a:stretch/>
        </p:blipFill>
        <p:spPr>
          <a:xfrm>
            <a:off x="6726759" y="1725828"/>
            <a:ext cx="5263978" cy="17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066" y="666168"/>
            <a:ext cx="111453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ПАТРИОТИЗМ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Хранящий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верность идеалам Отечества, гражданского общества, демократии, гуманизма, мира во всем мире. Действующий в интересах обеспечения безопасности и благополучия России, сохранения родной культуры, исторической памяти и преемственности на основе любви к Отечеству, малой родине, сопричастности к многонациональному народу России, принятия традиционных духовно-нравственных ценностей человеческой жизни, семьи, человечества, уважения к традиционным религиям России. Уважающий прошлое родной страны и устремлённый в будущее.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ГРАЖДАНСКАЯ ПОЗИЦИЯ И ПРАВОСОЗНАНИЕ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Активно и сознательно принимающий участие в достижении национальных целей развития России в различных сферах социальной жизни и экономики, творчески участвующий в деятельности общественных организаций, объединений, волонтёрских и благотворительных проектах. Принимающий и учитывающий в своих действиях ценность и неповторимость, права и свободы других людей на основе развитого правосознания.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СОЦИАЛЬНАЯ НАПРАВЛЕННОСТЬ И ЗРЕЛОСТЬ.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Проявляющий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самостоятельность и ответственность в постановке и достижении жизненных целей, активность, честность и принципиальность в общественной сфере, нетерпимость к проявлениям непрофессионализма в трудовой деятельности, уважение и признание ценности каждой человеческой личности, сочувствие и деятельное сострадание к другим людям. Сознательно проектирующий свой жизненный путь, использующий для разрешения проблем и достижения целей средства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самоорганизации и рефлексии.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ИНТЕЛЛЕКТУАЛЬНАЯ САМОСТОЯТЕЛЬНОСТЬ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Системно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креативно и критически мыслящий, активно и целенаправленно познающий мир,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самореализующийся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профессиональной и личностной сферах на основе этических и эстетических идеалов.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КОММУНИКАЦИЯ И СОТРУДНИЧЕСТВО.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Доброжелательно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конструктивно и эффективно взаимодействующий с другими людьми – представителями различных культур, возрастов, лиц с ограниченными возможностями здоровья (в том числе в составе команды); уверенно выражающий свои мысли различными способами на русском и родном языке.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ЗРЕЛОЕ СЕТЕВОЕ ПОВЕДЕНИЕ.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Эффективно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уверенно и осуществляющий сетевую коммуникацию и взаимодействие на основе правил сетевой культуры и сетевой этики, управляющий собственной репутацией в сетевой среде, формирующий «здоровый» цифровой след.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ЭКОНОМИЧЕСКАЯ АКТИВНОСТЬ.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Проявляющий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стремление к созидательному труду, успешно достигающий поставленных жизненных целей за счёт высокой экономической активности и эффективного поведения на рынке труда в условиях многообразия социально-трудовых ролей, мотивированный к инновационной деятельности.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 И БЕЗОПАСНОСТЬ.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Стремящийся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гармоничному развитию, осознанно выполняющий правила здорового и экологически целесообразного образа жизни и поведения, безопасного для человека и окружающей среды (в том числе и сетевой), воспринимающий природу как ценность, обладающий чувством меры, рачительно и бережно относящийся к природным ресурсам, ограничивающий свои потребности.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МОБИЛЬНОСТЬ И УСТОЙЧИВОСТЬ.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Сохраняющий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внутреннюю устойчивость в динамично меняющихся и непредсказуемых условиях, гибко адаптирующийся к изменениям, проявляющий социальную, профессиональную и образовательную мобильность, в том числе в форме непрерывного самообразования и самосовершенствования.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1" y="109134"/>
            <a:ext cx="7263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libri Light"/>
              </a:rPr>
              <a:t>ПОРТРЕТ ГРАЖДАНИНА РОССИИ 2035 </a:t>
            </a:r>
            <a:endParaRPr lang="ru-RU" sz="2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4343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4553</TotalTime>
  <Words>1181</Words>
  <Application>Microsoft Office PowerPoint</Application>
  <PresentationFormat>Широкоэкранный</PresentationFormat>
  <Paragraphs>86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Bahnschrift SemiBold Condensed</vt:lpstr>
      <vt:lpstr>Calibri</vt:lpstr>
      <vt:lpstr>Franklin Gothic Medium</vt:lpstr>
      <vt:lpstr>Franklin Gothic Book</vt:lpstr>
      <vt:lpstr>Times New Roman</vt:lpstr>
      <vt:lpstr>Calibri Light</vt:lpstr>
      <vt:lpstr>Wingdings</vt:lpstr>
      <vt:lpstr>YS Text</vt:lpstr>
      <vt:lpstr>Bahnschrift SemiBold SemiConden</vt:lpstr>
      <vt:lpstr>Tunga</vt:lpstr>
      <vt:lpstr>Углы</vt:lpstr>
      <vt:lpstr>Тема Office</vt:lpstr>
      <vt:lpstr>1_Тема Office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информационные решения  по автоматизации гостиничного бизнеса»</dc:title>
  <dc:creator>Windows User</dc:creator>
  <cp:lastModifiedBy>Windows User</cp:lastModifiedBy>
  <cp:revision>178</cp:revision>
  <dcterms:created xsi:type="dcterms:W3CDTF">2019-11-15T11:30:31Z</dcterms:created>
  <dcterms:modified xsi:type="dcterms:W3CDTF">2021-08-26T11:34:04Z</dcterms:modified>
</cp:coreProperties>
</file>